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84" r:id="rId5"/>
    <p:sldId id="285" r:id="rId6"/>
    <p:sldId id="286" r:id="rId7"/>
    <p:sldId id="287" r:id="rId8"/>
    <p:sldId id="288" r:id="rId9"/>
    <p:sldId id="259" r:id="rId10"/>
    <p:sldId id="289" r:id="rId11"/>
    <p:sldId id="292" r:id="rId12"/>
    <p:sldId id="291" r:id="rId13"/>
    <p:sldId id="283" r:id="rId14"/>
    <p:sldId id="293" r:id="rId15"/>
    <p:sldId id="294" r:id="rId16"/>
    <p:sldId id="295" r:id="rId17"/>
    <p:sldId id="296" r:id="rId1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cadEref" pitchFamily="2" charset="0"/>
                <a:ea typeface="仿宋" pitchFamily="49" charset="-122"/>
              </a:defRPr>
            </a:lvl1pPr>
          </a:lstStyle>
          <a:p>
            <a:endParaRPr lang="zh-CN" altLang="en-US" dirty="0"/>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cadEref" pitchFamily="2" charset="0"/>
                <a:ea typeface="仿宋" pitchFamily="49" charset="-122"/>
              </a:defRPr>
            </a:lvl1pPr>
          </a:lstStyle>
          <a:p>
            <a:fld id="{E1170405-FC62-4C70-B72D-6A70F307542F}" type="datetimeFigureOut">
              <a:rPr lang="zh-CN" altLang="en-US" smtClean="0"/>
              <a:pPr/>
              <a:t>2016/9/1</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cadEref" pitchFamily="2" charset="0"/>
                <a:ea typeface="仿宋" pitchFamily="49"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cadEref" pitchFamily="2" charset="0"/>
                <a:ea typeface="仿宋" pitchFamily="49" charset="-122"/>
              </a:defRPr>
            </a:lvl1pPr>
          </a:lstStyle>
          <a:p>
            <a:fld id="{7AE8B7CA-DDE8-47AF-ACBC-ACC29A3B2395}" type="slidenum">
              <a:rPr lang="zh-CN" altLang="en-US" smtClean="0"/>
              <a:pPr/>
              <a:t>‹#›</a:t>
            </a:fld>
            <a:endParaRPr lang="zh-CN" alt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cadEref" pitchFamily="2" charset="0"/>
        <a:ea typeface="仿宋" pitchFamily="49" charset="-122"/>
        <a:cs typeface="+mn-cs"/>
      </a:defRPr>
    </a:lvl1pPr>
    <a:lvl2pPr marL="457200" algn="l" defTabSz="914400" rtl="0" eaLnBrk="1" latinLnBrk="0" hangingPunct="1">
      <a:defRPr sz="1200" kern="1200">
        <a:solidFill>
          <a:schemeClr val="tx1"/>
        </a:solidFill>
        <a:latin typeface="AcadEref" pitchFamily="2" charset="0"/>
        <a:ea typeface="仿宋" pitchFamily="49" charset="-122"/>
        <a:cs typeface="+mn-cs"/>
      </a:defRPr>
    </a:lvl2pPr>
    <a:lvl3pPr marL="914400" algn="l" defTabSz="914400" rtl="0" eaLnBrk="1" latinLnBrk="0" hangingPunct="1">
      <a:defRPr sz="1200" kern="1200">
        <a:solidFill>
          <a:schemeClr val="tx1"/>
        </a:solidFill>
        <a:latin typeface="AcadEref" pitchFamily="2" charset="0"/>
        <a:ea typeface="仿宋" pitchFamily="49" charset="-122"/>
        <a:cs typeface="+mn-cs"/>
      </a:defRPr>
    </a:lvl3pPr>
    <a:lvl4pPr marL="1371600" algn="l" defTabSz="914400" rtl="0" eaLnBrk="1" latinLnBrk="0" hangingPunct="1">
      <a:defRPr sz="1200" kern="1200">
        <a:solidFill>
          <a:schemeClr val="tx1"/>
        </a:solidFill>
        <a:latin typeface="AcadEref" pitchFamily="2" charset="0"/>
        <a:ea typeface="仿宋" pitchFamily="49" charset="-122"/>
        <a:cs typeface="+mn-cs"/>
      </a:defRPr>
    </a:lvl4pPr>
    <a:lvl5pPr marL="1828800" algn="l" defTabSz="914400" rtl="0" eaLnBrk="1" latinLnBrk="0" hangingPunct="1">
      <a:defRPr sz="1200" kern="1200">
        <a:solidFill>
          <a:schemeClr val="tx1"/>
        </a:solidFill>
        <a:latin typeface="AcadEref" pitchFamily="2" charset="0"/>
        <a:ea typeface="仿宋" pitchFamily="49"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7AE8B7CA-DDE8-47AF-ACBC-ACC29A3B2395}" type="slidenum">
              <a:rPr lang="zh-CN" altLang="en-US" smtClean="0"/>
              <a:pPr/>
              <a:t>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57EE610-FE08-43E1-A511-E55968D986D3}" type="datetimeFigureOut">
              <a:rPr lang="zh-CN" altLang="en-US" smtClean="0"/>
              <a:pPr/>
              <a:t>2016/9/1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B0876DE-9DA1-4ADB-9439-7BA47F71BDAA}"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57EE610-FE08-43E1-A511-E55968D986D3}" type="datetimeFigureOut">
              <a:rPr lang="zh-CN" altLang="en-US" smtClean="0"/>
              <a:pPr/>
              <a:t>2016/9/1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B0876DE-9DA1-4ADB-9439-7BA47F71BDAA}"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57EE610-FE08-43E1-A511-E55968D986D3}" type="datetimeFigureOut">
              <a:rPr lang="zh-CN" altLang="en-US" smtClean="0"/>
              <a:pPr/>
              <a:t>2016/9/1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B0876DE-9DA1-4ADB-9439-7BA47F71BDAA}"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57EE610-FE08-43E1-A511-E55968D986D3}" type="datetimeFigureOut">
              <a:rPr lang="zh-CN" altLang="en-US" smtClean="0"/>
              <a:pPr/>
              <a:t>2016/9/1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B0876DE-9DA1-4ADB-9439-7BA47F71BDAA}"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857EE610-FE08-43E1-A511-E55968D986D3}" type="datetimeFigureOut">
              <a:rPr lang="zh-CN" altLang="en-US" smtClean="0"/>
              <a:pPr/>
              <a:t>2016/9/1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B0876DE-9DA1-4ADB-9439-7BA47F71BDAA}"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57EE610-FE08-43E1-A511-E55968D986D3}" type="datetimeFigureOut">
              <a:rPr lang="zh-CN" altLang="en-US" smtClean="0"/>
              <a:pPr/>
              <a:t>2016/9/1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B0876DE-9DA1-4ADB-9439-7BA47F71BDAA}"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57EE610-FE08-43E1-A511-E55968D986D3}" type="datetimeFigureOut">
              <a:rPr lang="zh-CN" altLang="en-US" smtClean="0"/>
              <a:pPr/>
              <a:t>2016/9/1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B0876DE-9DA1-4ADB-9439-7BA47F71BDAA}"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57EE610-FE08-43E1-A511-E55968D986D3}" type="datetimeFigureOut">
              <a:rPr lang="zh-CN" altLang="en-US" smtClean="0"/>
              <a:pPr/>
              <a:t>2016/9/1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B0876DE-9DA1-4ADB-9439-7BA47F71BDAA}"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57EE610-FE08-43E1-A511-E55968D986D3}" type="datetimeFigureOut">
              <a:rPr lang="zh-CN" altLang="en-US" smtClean="0"/>
              <a:pPr/>
              <a:t>2016/9/1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B0876DE-9DA1-4ADB-9439-7BA47F71BDAA}"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57EE610-FE08-43E1-A511-E55968D986D3}" type="datetimeFigureOut">
              <a:rPr lang="zh-CN" altLang="en-US" smtClean="0"/>
              <a:pPr/>
              <a:t>2016/9/1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B0876DE-9DA1-4ADB-9439-7BA47F71BDAA}"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57EE610-FE08-43E1-A511-E55968D986D3}" type="datetimeFigureOut">
              <a:rPr lang="zh-CN" altLang="en-US" smtClean="0"/>
              <a:pPr/>
              <a:t>2016/9/1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B0876DE-9DA1-4ADB-9439-7BA47F71BDAA}"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ea typeface="仿宋" pitchFamily="49" charset="-122"/>
              </a:defRPr>
            </a:lvl1pPr>
          </a:lstStyle>
          <a:p>
            <a:fld id="{857EE610-FE08-43E1-A511-E55968D986D3}" type="datetimeFigureOut">
              <a:rPr lang="zh-CN" altLang="en-US" smtClean="0"/>
              <a:pPr/>
              <a:t>2016/9/1</a:t>
            </a:fld>
            <a:endParaRPr lang="zh-CN" altLang="en-US" dirty="0"/>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ea typeface="仿宋" pitchFamily="49" charset="-122"/>
              </a:defRPr>
            </a:lvl1pPr>
          </a:lstStyle>
          <a:p>
            <a:endParaRPr lang="zh-CN" altLang="en-US" dirty="0"/>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ea typeface="仿宋" pitchFamily="49" charset="-122"/>
              </a:defRPr>
            </a:lvl1pPr>
          </a:lstStyle>
          <a:p>
            <a:fld id="{4B0876DE-9DA1-4ADB-9439-7BA47F71BDAA}" type="slidenum">
              <a:rPr lang="zh-CN" altLang="en-US" smtClean="0"/>
              <a:pPr/>
              <a:t>‹#›</a:t>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仿宋" pitchFamily="49" charset="-122"/>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仿宋" pitchFamily="49" charset="-122"/>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仿宋" pitchFamily="49" charset="-122"/>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仿宋" pitchFamily="49" charset="-122"/>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仿宋"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sz="4000" dirty="0" smtClean="0">
                <a:solidFill>
                  <a:srgbClr val="FF0000"/>
                </a:solidFill>
              </a:rPr>
              <a:t>隔离开关在选择性配合中的应用</a:t>
            </a:r>
            <a:endParaRPr lang="zh-CN" altLang="en-US" sz="4000" dirty="0">
              <a:solidFill>
                <a:srgbClr val="FF0000"/>
              </a:solidFill>
            </a:endParaRPr>
          </a:p>
        </p:txBody>
      </p:sp>
      <p:sp>
        <p:nvSpPr>
          <p:cNvPr id="3" name="副标题 2"/>
          <p:cNvSpPr>
            <a:spLocks noGrp="1"/>
          </p:cNvSpPr>
          <p:nvPr>
            <p:ph type="subTitle" idx="1"/>
          </p:nvPr>
        </p:nvSpPr>
        <p:spPr/>
        <p:txBody>
          <a:bodyPr>
            <a:normAutofit/>
          </a:bodyPr>
          <a:lstStyle/>
          <a:p>
            <a:r>
              <a:rPr lang="zh-CN" altLang="en-US" sz="2800" b="1" dirty="0" smtClean="0">
                <a:solidFill>
                  <a:schemeClr val="tx1"/>
                </a:solidFill>
              </a:rPr>
              <a:t>深圳市建筑设计研究总院有限公司李 忠</a:t>
            </a:r>
            <a:endParaRPr lang="en-US" altLang="zh-CN" sz="2800" b="1" dirty="0" smtClean="0">
              <a:solidFill>
                <a:schemeClr val="tx1"/>
              </a:solidFill>
            </a:endParaRPr>
          </a:p>
        </p:txBody>
      </p:sp>
      <p:pic>
        <p:nvPicPr>
          <p:cNvPr id="4" name="Picture 4" descr="标志名称组合"/>
          <p:cNvPicPr>
            <a:picLocks noChangeAspect="1" noChangeArrowheads="1"/>
          </p:cNvPicPr>
          <p:nvPr/>
        </p:nvPicPr>
        <p:blipFill>
          <a:blip r:embed="rId3" cstate="print">
            <a:lum bright="42000" contrast="-6000"/>
          </a:blip>
          <a:srcRect/>
          <a:stretch>
            <a:fillRect/>
          </a:stretch>
        </p:blipFill>
        <p:spPr bwMode="auto">
          <a:xfrm>
            <a:off x="357158" y="6072206"/>
            <a:ext cx="4454525"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descr="I2QJ36(BI`H]{(8Y1XWZ7BC.png"/>
          <p:cNvPicPr>
            <a:picLocks noGrp="1" noChangeAspect="1"/>
          </p:cNvPicPr>
          <p:nvPr>
            <p:ph idx="1"/>
          </p:nvPr>
        </p:nvPicPr>
        <p:blipFill>
          <a:blip r:embed="rId2" cstate="print"/>
          <a:stretch>
            <a:fillRect/>
          </a:stretch>
        </p:blipFill>
        <p:spPr>
          <a:xfrm>
            <a:off x="628650" y="1920081"/>
            <a:ext cx="7886700" cy="2857500"/>
          </a:xfrm>
        </p:spPr>
      </p:pic>
      <p:pic>
        <p:nvPicPr>
          <p:cNvPr id="3" name="Picture 4" descr="标志名称组合"/>
          <p:cNvPicPr>
            <a:picLocks noChangeAspect="1" noChangeArrowheads="1"/>
          </p:cNvPicPr>
          <p:nvPr/>
        </p:nvPicPr>
        <p:blipFill>
          <a:blip r:embed="rId3" cstate="print">
            <a:lum bright="42000" contrast="-6000"/>
          </a:blip>
          <a:srcRect/>
          <a:stretch>
            <a:fillRect/>
          </a:stretch>
        </p:blipFill>
        <p:spPr bwMode="auto">
          <a:xfrm>
            <a:off x="571472" y="6072206"/>
            <a:ext cx="3714776" cy="463708"/>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descr="45EKDJG4O(29EPQE]`7X]V1.png"/>
          <p:cNvPicPr>
            <a:picLocks noGrp="1" noChangeAspect="1"/>
          </p:cNvPicPr>
          <p:nvPr>
            <p:ph idx="1"/>
          </p:nvPr>
        </p:nvPicPr>
        <p:blipFill>
          <a:blip r:embed="rId2" cstate="print"/>
          <a:stretch>
            <a:fillRect/>
          </a:stretch>
        </p:blipFill>
        <p:spPr>
          <a:xfrm>
            <a:off x="500034" y="1000108"/>
            <a:ext cx="8229600" cy="4857784"/>
          </a:xfrm>
        </p:spPr>
      </p:pic>
      <p:pic>
        <p:nvPicPr>
          <p:cNvPr id="3" name="Picture 4" descr="标志名称组合"/>
          <p:cNvPicPr>
            <a:picLocks noChangeAspect="1" noChangeArrowheads="1"/>
          </p:cNvPicPr>
          <p:nvPr/>
        </p:nvPicPr>
        <p:blipFill>
          <a:blip r:embed="rId3" cstate="print">
            <a:lum bright="42000" contrast="-6000"/>
          </a:blip>
          <a:srcRect/>
          <a:stretch>
            <a:fillRect/>
          </a:stretch>
        </p:blipFill>
        <p:spPr bwMode="auto">
          <a:xfrm>
            <a:off x="571472" y="6072206"/>
            <a:ext cx="3714776" cy="463708"/>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00042"/>
            <a:ext cx="8229600" cy="5626121"/>
          </a:xfrm>
        </p:spPr>
        <p:txBody>
          <a:bodyPr>
            <a:normAutofit fontScale="92500" lnSpcReduction="20000"/>
          </a:bodyPr>
          <a:lstStyle/>
          <a:p>
            <a:pPr marL="0">
              <a:lnSpc>
                <a:spcPct val="110000"/>
              </a:lnSpc>
              <a:buNone/>
            </a:pPr>
            <a:r>
              <a:rPr lang="en-US" altLang="zh-CN" sz="3000" dirty="0" smtClean="0">
                <a:ea typeface="+mn-ea"/>
              </a:rPr>
              <a:t>b  </a:t>
            </a:r>
            <a:r>
              <a:rPr lang="zh-CN" altLang="en-US" sz="3000" dirty="0" smtClean="0">
                <a:ea typeface="+mn-ea"/>
              </a:rPr>
              <a:t>延时选择性</a:t>
            </a:r>
            <a:endParaRPr lang="en-US" altLang="zh-CN" sz="3000" dirty="0" smtClean="0">
              <a:ea typeface="+mn-ea"/>
            </a:endParaRPr>
          </a:p>
          <a:p>
            <a:pPr marL="0">
              <a:lnSpc>
                <a:spcPct val="110000"/>
              </a:lnSpc>
              <a:buNone/>
            </a:pPr>
            <a:r>
              <a:rPr lang="en-US" altLang="zh-CN" sz="3000" dirty="0" smtClean="0">
                <a:ea typeface="+mn-ea"/>
              </a:rPr>
              <a:t> </a:t>
            </a:r>
            <a:r>
              <a:rPr lang="zh-CN" altLang="zh-CN" sz="3000" dirty="0" smtClean="0">
                <a:ea typeface="+mn-ea"/>
              </a:rPr>
              <a:t> </a:t>
            </a:r>
            <a:r>
              <a:rPr lang="en-US" altLang="zh-CN" sz="3000" dirty="0" smtClean="0">
                <a:ea typeface="+mn-ea"/>
              </a:rPr>
              <a:t>    </a:t>
            </a:r>
            <a:r>
              <a:rPr lang="zh-CN" altLang="zh-CN" sz="3000" dirty="0" smtClean="0">
                <a:ea typeface="+mn-ea"/>
              </a:rPr>
              <a:t>延时选择性是指采用短路短延时的方式</a:t>
            </a:r>
            <a:r>
              <a:rPr lang="zh-CN" altLang="en-US" sz="3000" dirty="0" smtClean="0">
                <a:ea typeface="+mn-ea"/>
              </a:rPr>
              <a:t>来实现</a:t>
            </a:r>
            <a:r>
              <a:rPr lang="zh-CN" altLang="zh-CN" sz="3000" dirty="0" smtClean="0">
                <a:ea typeface="+mn-ea"/>
              </a:rPr>
              <a:t>选择性</a:t>
            </a:r>
            <a:r>
              <a:rPr lang="zh-CN" altLang="en-US" sz="3000" dirty="0" smtClean="0">
                <a:ea typeface="+mn-ea"/>
              </a:rPr>
              <a:t>，</a:t>
            </a:r>
            <a:r>
              <a:rPr lang="zh-CN" altLang="zh-CN" sz="3000" dirty="0" smtClean="0">
                <a:ea typeface="+mn-ea"/>
              </a:rPr>
              <a:t>保证上级断路器的启动时间大于下级断路器的全分闸时间。</a:t>
            </a:r>
            <a:r>
              <a:rPr lang="en-US" altLang="zh-CN" sz="3000" dirty="0" smtClean="0">
                <a:ea typeface="+mn-ea"/>
              </a:rPr>
              <a:t> </a:t>
            </a:r>
          </a:p>
          <a:p>
            <a:pPr marL="0">
              <a:lnSpc>
                <a:spcPct val="110000"/>
              </a:lnSpc>
              <a:buNone/>
            </a:pPr>
            <a:r>
              <a:rPr lang="en-US" altLang="zh-CN" sz="3000" dirty="0" smtClean="0">
                <a:ea typeface="+mn-ea"/>
              </a:rPr>
              <a:t>c  </a:t>
            </a:r>
            <a:r>
              <a:rPr lang="zh-CN" altLang="en-US" sz="3000" dirty="0" smtClean="0">
                <a:ea typeface="+mn-ea"/>
              </a:rPr>
              <a:t>区域选择性连锁</a:t>
            </a:r>
            <a:endParaRPr lang="en-US" altLang="zh-CN" sz="3000" dirty="0" smtClean="0">
              <a:ea typeface="+mn-ea"/>
            </a:endParaRPr>
          </a:p>
          <a:p>
            <a:pPr marL="0">
              <a:lnSpc>
                <a:spcPct val="110000"/>
              </a:lnSpc>
              <a:buNone/>
            </a:pPr>
            <a:r>
              <a:rPr lang="en-US" altLang="zh-CN" sz="3000" dirty="0" smtClean="0">
                <a:ea typeface="+mn-ea"/>
              </a:rPr>
              <a:t>     </a:t>
            </a:r>
            <a:r>
              <a:rPr lang="zh-CN" altLang="en-US" sz="3000" dirty="0" smtClean="0">
                <a:ea typeface="+mn-ea"/>
              </a:rPr>
              <a:t>采用具有逻辑关系</a:t>
            </a:r>
            <a:r>
              <a:rPr lang="zh-CN" altLang="zh-CN" sz="3000" dirty="0" smtClean="0">
                <a:ea typeface="+mn-ea"/>
              </a:rPr>
              <a:t>功能的智能型断路器，上下级断路器之间设置逻辑联锁，当下级断路器保护区发生故障，电流大于脱扣器整定值时，给上级断路器发出逻辑等待命令，使上级脱扣器延时动作，</a:t>
            </a:r>
            <a:endParaRPr lang="en-US" altLang="zh-CN" sz="3000" dirty="0" smtClean="0">
              <a:ea typeface="+mn-ea"/>
            </a:endParaRPr>
          </a:p>
          <a:p>
            <a:pPr marL="0">
              <a:lnSpc>
                <a:spcPct val="110000"/>
              </a:lnSpc>
              <a:buNone/>
            </a:pPr>
            <a:r>
              <a:rPr lang="en-US" altLang="zh-CN" sz="3000" dirty="0" smtClean="0">
                <a:ea typeface="+mn-ea"/>
              </a:rPr>
              <a:t>d  </a:t>
            </a:r>
            <a:r>
              <a:rPr lang="zh-CN" altLang="en-US" sz="3000" dirty="0" smtClean="0">
                <a:ea typeface="+mn-ea"/>
              </a:rPr>
              <a:t>减</a:t>
            </a:r>
            <a:r>
              <a:rPr lang="zh-CN" altLang="en-US" sz="3000" dirty="0" smtClean="0">
                <a:ea typeface="+mn-ea"/>
              </a:rPr>
              <a:t>少</a:t>
            </a:r>
            <a:r>
              <a:rPr lang="zh-CN" altLang="en-US" sz="3000" dirty="0" smtClean="0">
                <a:ea typeface="+mn-ea"/>
              </a:rPr>
              <a:t>保护</a:t>
            </a:r>
            <a:r>
              <a:rPr lang="zh-CN" altLang="en-US" sz="3000" dirty="0" smtClean="0">
                <a:ea typeface="+mn-ea"/>
              </a:rPr>
              <a:t>级</a:t>
            </a:r>
            <a:r>
              <a:rPr lang="zh-CN" altLang="en-US" sz="3000" dirty="0" smtClean="0">
                <a:ea typeface="+mn-ea"/>
              </a:rPr>
              <a:t>数</a:t>
            </a:r>
            <a:endParaRPr lang="en-US" altLang="zh-CN" sz="3000" dirty="0" smtClean="0">
              <a:ea typeface="+mn-ea"/>
            </a:endParaRPr>
          </a:p>
          <a:p>
            <a:pPr marL="0">
              <a:lnSpc>
                <a:spcPct val="110000"/>
              </a:lnSpc>
              <a:buNone/>
            </a:pPr>
            <a:r>
              <a:rPr lang="en-US" altLang="zh-CN" sz="3000" dirty="0" smtClean="0"/>
              <a:t>    </a:t>
            </a:r>
            <a:r>
              <a:rPr lang="zh-CN" altLang="zh-CN" sz="3000" dirty="0" smtClean="0">
                <a:ea typeface="+mn-ea"/>
              </a:rPr>
              <a:t>应尽量减少</a:t>
            </a:r>
            <a:r>
              <a:rPr lang="zh-CN" altLang="en-US" sz="3000" dirty="0" smtClean="0">
                <a:ea typeface="+mn-ea"/>
              </a:rPr>
              <a:t>保护</a:t>
            </a:r>
            <a:r>
              <a:rPr lang="zh-CN" altLang="zh-CN" sz="3000" dirty="0" smtClean="0">
                <a:ea typeface="+mn-ea"/>
              </a:rPr>
              <a:t>级数，级数少有利于保护的选择性配合。</a:t>
            </a:r>
            <a:r>
              <a:rPr lang="zh-CN" altLang="en-US" sz="3000" dirty="0" smtClean="0">
                <a:ea typeface="+mn-ea"/>
              </a:rPr>
              <a:t>再以刚才的案例进行分析：</a:t>
            </a:r>
            <a:r>
              <a:rPr lang="en-US" altLang="zh-CN" sz="3000" dirty="0" smtClean="0">
                <a:ea typeface="+mn-ea"/>
              </a:rPr>
              <a:t/>
            </a:r>
            <a:br>
              <a:rPr lang="en-US" altLang="zh-CN" sz="3000" dirty="0" smtClean="0">
                <a:ea typeface="+mn-ea"/>
              </a:rPr>
            </a:br>
            <a:endParaRPr lang="en-US" altLang="zh-CN" sz="3000" dirty="0" smtClean="0">
              <a:ea typeface="+mn-ea"/>
            </a:endParaRPr>
          </a:p>
          <a:p>
            <a:pPr>
              <a:buNone/>
            </a:pPr>
            <a:endParaRPr lang="zh-CN" altLang="en-US" dirty="0"/>
          </a:p>
        </p:txBody>
      </p:sp>
      <p:pic>
        <p:nvPicPr>
          <p:cNvPr id="4" name="Picture 4" descr="标志名称组合"/>
          <p:cNvPicPr>
            <a:picLocks noChangeAspect="1" noChangeArrowheads="1"/>
          </p:cNvPicPr>
          <p:nvPr/>
        </p:nvPicPr>
        <p:blipFill>
          <a:blip r:embed="rId2" cstate="print">
            <a:lum bright="42000" contrast="-6000"/>
          </a:blip>
          <a:srcRect/>
          <a:stretch>
            <a:fillRect/>
          </a:stretch>
        </p:blipFill>
        <p:spPr bwMode="auto">
          <a:xfrm>
            <a:off x="571472" y="6072206"/>
            <a:ext cx="3714776" cy="463708"/>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descr="VTG0K2%M~J_ML9N6P}O%G{L.png"/>
          <p:cNvPicPr>
            <a:picLocks noGrp="1" noChangeAspect="1"/>
          </p:cNvPicPr>
          <p:nvPr>
            <p:ph idx="1"/>
          </p:nvPr>
        </p:nvPicPr>
        <p:blipFill>
          <a:blip r:embed="rId2" cstate="print"/>
          <a:stretch>
            <a:fillRect/>
          </a:stretch>
        </p:blipFill>
        <p:spPr>
          <a:xfrm>
            <a:off x="638175" y="1843881"/>
            <a:ext cx="7867650" cy="2867025"/>
          </a:xfrm>
        </p:spPr>
      </p:pic>
      <p:pic>
        <p:nvPicPr>
          <p:cNvPr id="3" name="Picture 4" descr="标志名称组合"/>
          <p:cNvPicPr>
            <a:picLocks noChangeAspect="1" noChangeArrowheads="1"/>
          </p:cNvPicPr>
          <p:nvPr/>
        </p:nvPicPr>
        <p:blipFill>
          <a:blip r:embed="rId3" cstate="print">
            <a:lum bright="42000" contrast="-6000"/>
          </a:blip>
          <a:srcRect/>
          <a:stretch>
            <a:fillRect/>
          </a:stretch>
        </p:blipFill>
        <p:spPr bwMode="auto">
          <a:xfrm>
            <a:off x="571472" y="6072206"/>
            <a:ext cx="3714776" cy="463708"/>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71480"/>
            <a:ext cx="8229600" cy="5554683"/>
          </a:xfrm>
        </p:spPr>
        <p:txBody>
          <a:bodyPr>
            <a:noAutofit/>
          </a:bodyPr>
          <a:lstStyle/>
          <a:p>
            <a:pPr marL="0">
              <a:buNone/>
            </a:pPr>
            <a:r>
              <a:rPr lang="en-US" altLang="zh-CN" sz="2800" dirty="0" smtClean="0">
                <a:solidFill>
                  <a:srgbClr val="FF0000"/>
                </a:solidFill>
                <a:ea typeface="+mn-ea"/>
              </a:rPr>
              <a:t>4</a:t>
            </a:r>
            <a:r>
              <a:rPr lang="zh-CN" altLang="en-US" sz="2800" dirty="0" smtClean="0">
                <a:solidFill>
                  <a:srgbClr val="FF0000"/>
                </a:solidFill>
                <a:ea typeface="+mn-ea"/>
              </a:rPr>
              <a:t>  </a:t>
            </a:r>
            <a:r>
              <a:rPr lang="zh-CN" altLang="zh-CN" sz="2800" dirty="0" smtClean="0">
                <a:solidFill>
                  <a:srgbClr val="FF0000"/>
                </a:solidFill>
                <a:ea typeface="+mn-ea"/>
              </a:rPr>
              <a:t>对于各级配电保护的选择性配合探讨：</a:t>
            </a:r>
            <a:endParaRPr lang="en-US" altLang="zh-CN" sz="2800" dirty="0" smtClean="0">
              <a:solidFill>
                <a:srgbClr val="FF0000"/>
              </a:solidFill>
              <a:ea typeface="+mn-ea"/>
            </a:endParaRPr>
          </a:p>
          <a:p>
            <a:pPr marL="0">
              <a:buNone/>
            </a:pPr>
            <a:r>
              <a:rPr lang="en-US" altLang="zh-CN" sz="2800" dirty="0" smtClean="0">
                <a:ea typeface="+mn-ea"/>
              </a:rPr>
              <a:t>a  </a:t>
            </a:r>
            <a:r>
              <a:rPr lang="zh-CN" altLang="zh-CN" sz="2800" dirty="0" smtClean="0">
                <a:ea typeface="+mn-ea"/>
              </a:rPr>
              <a:t>变电所低压柜</a:t>
            </a:r>
            <a:r>
              <a:rPr lang="en-US" altLang="zh-CN" sz="2800" dirty="0" smtClean="0">
                <a:ea typeface="+mn-ea"/>
              </a:rPr>
              <a:t/>
            </a:r>
            <a:br>
              <a:rPr lang="en-US" altLang="zh-CN" sz="2800" dirty="0" smtClean="0">
                <a:ea typeface="+mn-ea"/>
              </a:rPr>
            </a:br>
            <a:r>
              <a:rPr lang="en-US" altLang="zh-CN" sz="2800" dirty="0" smtClean="0">
                <a:ea typeface="+mn-ea"/>
              </a:rPr>
              <a:t>    </a:t>
            </a:r>
            <a:r>
              <a:rPr lang="zh-CN" altLang="zh-CN" sz="2800" dirty="0" smtClean="0">
                <a:ea typeface="+mn-ea"/>
              </a:rPr>
              <a:t>一般总开关及联络开关采用框架断路器，出线开关采用塑壳断路器。</a:t>
            </a:r>
            <a:r>
              <a:rPr lang="en-US" altLang="zh-CN" sz="2800" dirty="0" smtClean="0">
                <a:ea typeface="+mn-ea"/>
              </a:rPr>
              <a:t/>
            </a:r>
            <a:br>
              <a:rPr lang="en-US" altLang="zh-CN" sz="2800" dirty="0" smtClean="0">
                <a:ea typeface="+mn-ea"/>
              </a:rPr>
            </a:br>
            <a:r>
              <a:rPr lang="en-US" altLang="zh-CN" sz="2800" dirty="0" smtClean="0">
                <a:ea typeface="+mn-ea"/>
              </a:rPr>
              <a:t>    </a:t>
            </a:r>
            <a:r>
              <a:rPr lang="zh-CN" altLang="zh-CN" sz="2800" dirty="0" smtClean="0">
                <a:ea typeface="+mn-ea"/>
              </a:rPr>
              <a:t>总开关与分开关应有选择性，以施耐德</a:t>
            </a:r>
            <a:r>
              <a:rPr lang="en-US" altLang="zh-CN" sz="2800" dirty="0" smtClean="0">
                <a:ea typeface="+mn-ea"/>
              </a:rPr>
              <a:t>MT</a:t>
            </a:r>
            <a:r>
              <a:rPr lang="zh-CN" altLang="zh-CN" sz="2800" dirty="0" smtClean="0">
                <a:ea typeface="+mn-ea"/>
              </a:rPr>
              <a:t>型框架开关与</a:t>
            </a:r>
            <a:r>
              <a:rPr lang="en-US" altLang="zh-CN" sz="2800" dirty="0" smtClean="0">
                <a:ea typeface="+mn-ea"/>
              </a:rPr>
              <a:t>NSX</a:t>
            </a:r>
            <a:r>
              <a:rPr lang="zh-CN" altLang="zh-CN" sz="2800" dirty="0" smtClean="0">
                <a:ea typeface="+mn-ea"/>
              </a:rPr>
              <a:t>型塑壳开关为例，经查表比对，基本上实现了全系列的完全选择性。</a:t>
            </a:r>
            <a:endParaRPr lang="en-US" altLang="zh-CN" sz="2800" dirty="0" smtClean="0">
              <a:ea typeface="+mn-ea"/>
            </a:endParaRPr>
          </a:p>
          <a:p>
            <a:pPr marL="0">
              <a:buNone/>
            </a:pPr>
            <a:r>
              <a:rPr lang="en-US" altLang="zh-CN" sz="2800" dirty="0" smtClean="0">
                <a:ea typeface="+mn-ea"/>
              </a:rPr>
              <a:t>     </a:t>
            </a:r>
            <a:r>
              <a:rPr lang="zh-CN" altLang="zh-CN" sz="2800" dirty="0" smtClean="0">
                <a:ea typeface="+mn-ea"/>
              </a:rPr>
              <a:t>重要</a:t>
            </a:r>
            <a:r>
              <a:rPr lang="zh-CN" altLang="en-US" sz="2800" dirty="0" smtClean="0">
                <a:ea typeface="+mn-ea"/>
              </a:rPr>
              <a:t>的出线</a:t>
            </a:r>
            <a:r>
              <a:rPr lang="zh-CN" altLang="zh-CN" sz="2800" dirty="0" smtClean="0">
                <a:ea typeface="+mn-ea"/>
              </a:rPr>
              <a:t>回路采用智能脱扣器，三段式保护。一方面是满足对下级配电前段线路保护的灵敏度要求，一方面是为更好的满足保护选择性的要求。</a:t>
            </a:r>
            <a:endParaRPr lang="en-US" altLang="zh-CN" sz="2800" dirty="0" smtClean="0">
              <a:ea typeface="+mn-ea"/>
            </a:endParaRPr>
          </a:p>
          <a:p>
            <a:pPr marL="0">
              <a:buNone/>
            </a:pPr>
            <a:r>
              <a:rPr lang="en-US" altLang="zh-CN" sz="2800" dirty="0" smtClean="0">
                <a:ea typeface="+mn-ea"/>
              </a:rPr>
              <a:t>b  </a:t>
            </a:r>
            <a:r>
              <a:rPr lang="zh-CN" altLang="zh-CN" sz="2800" dirty="0" smtClean="0">
                <a:ea typeface="+mn-ea"/>
              </a:rPr>
              <a:t>中间（楼层）配电箱</a:t>
            </a:r>
            <a:r>
              <a:rPr lang="en-US" altLang="zh-CN" sz="2800" dirty="0" smtClean="0">
                <a:ea typeface="+mn-ea"/>
              </a:rPr>
              <a:t/>
            </a:r>
            <a:br>
              <a:rPr lang="en-US" altLang="zh-CN" sz="2800" dirty="0" smtClean="0">
                <a:ea typeface="+mn-ea"/>
              </a:rPr>
            </a:br>
            <a:r>
              <a:rPr lang="en-US" altLang="zh-CN" sz="2800" dirty="0" smtClean="0">
                <a:ea typeface="+mn-ea"/>
              </a:rPr>
              <a:t>     </a:t>
            </a:r>
            <a:r>
              <a:rPr lang="zh-CN" altLang="en-US" sz="2800" dirty="0" smtClean="0">
                <a:ea typeface="+mn-ea"/>
              </a:rPr>
              <a:t>如</a:t>
            </a:r>
            <a:r>
              <a:rPr lang="zh-CN" altLang="zh-CN" sz="2800" dirty="0" smtClean="0">
                <a:ea typeface="+mn-ea"/>
              </a:rPr>
              <a:t>采用放射式供电，则中间（楼层）配电箱</a:t>
            </a:r>
            <a:r>
              <a:rPr lang="zh-CN" altLang="en-US" sz="2800" dirty="0" smtClean="0">
                <a:ea typeface="+mn-ea"/>
              </a:rPr>
              <a:t>总开</a:t>
            </a:r>
            <a:endParaRPr lang="en-US" altLang="zh-CN" sz="2800" dirty="0" smtClean="0">
              <a:ea typeface="+mn-ea"/>
            </a:endParaRPr>
          </a:p>
          <a:p>
            <a:pPr marL="0">
              <a:buNone/>
            </a:pPr>
            <a:r>
              <a:rPr lang="en-US" altLang="zh-CN" sz="2800" dirty="0" smtClean="0">
                <a:ea typeface="+mn-ea"/>
              </a:rPr>
              <a:t/>
            </a:r>
            <a:br>
              <a:rPr lang="en-US" altLang="zh-CN" sz="2800" dirty="0" smtClean="0">
                <a:ea typeface="+mn-ea"/>
              </a:rPr>
            </a:br>
            <a:endParaRPr lang="zh-CN" altLang="en-US" sz="2800" dirty="0" smtClean="0">
              <a:ea typeface="+mn-ea"/>
            </a:endParaRPr>
          </a:p>
        </p:txBody>
      </p:sp>
      <p:pic>
        <p:nvPicPr>
          <p:cNvPr id="4" name="Picture 4" descr="标志名称组合"/>
          <p:cNvPicPr>
            <a:picLocks noChangeAspect="1" noChangeArrowheads="1"/>
          </p:cNvPicPr>
          <p:nvPr/>
        </p:nvPicPr>
        <p:blipFill>
          <a:blip r:embed="rId2" cstate="print">
            <a:lum bright="42000" contrast="-6000"/>
          </a:blip>
          <a:srcRect/>
          <a:stretch>
            <a:fillRect/>
          </a:stretch>
        </p:blipFill>
        <p:spPr bwMode="auto">
          <a:xfrm>
            <a:off x="571472" y="6072206"/>
            <a:ext cx="3714776" cy="463708"/>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00042"/>
            <a:ext cx="8229600" cy="5626121"/>
          </a:xfrm>
        </p:spPr>
        <p:txBody>
          <a:bodyPr/>
          <a:lstStyle/>
          <a:p>
            <a:pPr>
              <a:buNone/>
            </a:pPr>
            <a:r>
              <a:rPr lang="zh-CN" altLang="en-US" dirty="0" smtClean="0"/>
              <a:t>   </a:t>
            </a:r>
            <a:r>
              <a:rPr lang="zh-CN" altLang="en-US" sz="2800" dirty="0" smtClean="0">
                <a:ea typeface="+mn-ea"/>
              </a:rPr>
              <a:t>关可选用隔离开关，出线开关可采用非选择性断路器。如图：</a:t>
            </a:r>
            <a:endParaRPr lang="en-US" altLang="zh-CN" sz="2800" dirty="0" smtClean="0">
              <a:ea typeface="+mn-ea"/>
            </a:endParaRPr>
          </a:p>
          <a:p>
            <a:pPr>
              <a:buNone/>
            </a:pPr>
            <a:endParaRPr lang="en-US" altLang="zh-CN" dirty="0" smtClean="0"/>
          </a:p>
          <a:p>
            <a:pPr>
              <a:buNone/>
            </a:pPr>
            <a:endParaRPr lang="zh-CN" altLang="en-US" dirty="0"/>
          </a:p>
        </p:txBody>
      </p:sp>
      <p:pic>
        <p:nvPicPr>
          <p:cNvPr id="5" name="图片 4" descr="F4WZ}`1_FA%{_K{FL_R5PC6.png"/>
          <p:cNvPicPr>
            <a:picLocks noChangeAspect="1"/>
          </p:cNvPicPr>
          <p:nvPr/>
        </p:nvPicPr>
        <p:blipFill>
          <a:blip r:embed="rId2" cstate="print"/>
          <a:stretch>
            <a:fillRect/>
          </a:stretch>
        </p:blipFill>
        <p:spPr>
          <a:xfrm>
            <a:off x="500034" y="1785926"/>
            <a:ext cx="8286808" cy="4714908"/>
          </a:xfrm>
          <a:prstGeom prst="rect">
            <a:avLst/>
          </a:prstGeom>
        </p:spPr>
      </p:pic>
      <p:pic>
        <p:nvPicPr>
          <p:cNvPr id="4" name="Picture 4" descr="标志名称组合"/>
          <p:cNvPicPr>
            <a:picLocks noChangeAspect="1" noChangeArrowheads="1"/>
          </p:cNvPicPr>
          <p:nvPr/>
        </p:nvPicPr>
        <p:blipFill>
          <a:blip r:embed="rId3" cstate="print">
            <a:lum bright="42000" contrast="-6000"/>
          </a:blip>
          <a:srcRect/>
          <a:stretch>
            <a:fillRect/>
          </a:stretch>
        </p:blipFill>
        <p:spPr bwMode="auto">
          <a:xfrm>
            <a:off x="571472" y="6072206"/>
            <a:ext cx="3714776" cy="463708"/>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285728"/>
            <a:ext cx="8229600" cy="6000792"/>
          </a:xfrm>
        </p:spPr>
        <p:txBody>
          <a:bodyPr anchor="ctr">
            <a:noAutofit/>
          </a:bodyPr>
          <a:lstStyle/>
          <a:p>
            <a:pPr marL="0">
              <a:lnSpc>
                <a:spcPct val="120000"/>
              </a:lnSpc>
              <a:buNone/>
            </a:pPr>
            <a:r>
              <a:rPr lang="zh-CN" altLang="en-US" sz="2400" dirty="0" smtClean="0"/>
              <a:t>  </a:t>
            </a:r>
            <a:r>
              <a:rPr lang="en-US" altLang="zh-CN" sz="2400" dirty="0" smtClean="0"/>
              <a:t> </a:t>
            </a:r>
          </a:p>
          <a:p>
            <a:pPr marL="0">
              <a:lnSpc>
                <a:spcPct val="120000"/>
              </a:lnSpc>
              <a:buNone/>
            </a:pPr>
            <a:endParaRPr lang="en-US" altLang="zh-CN" sz="2400" dirty="0" smtClean="0"/>
          </a:p>
          <a:p>
            <a:pPr marL="0">
              <a:buNone/>
            </a:pPr>
            <a:r>
              <a:rPr lang="en-US" altLang="zh-CN" sz="2800" dirty="0" smtClean="0"/>
              <a:t> </a:t>
            </a:r>
          </a:p>
          <a:p>
            <a:pPr marL="0">
              <a:buNone/>
            </a:pPr>
            <a:r>
              <a:rPr lang="en-US" altLang="zh-CN" sz="2800" dirty="0" smtClean="0"/>
              <a:t> </a:t>
            </a:r>
            <a:r>
              <a:rPr lang="zh-CN" altLang="en-US" sz="2800" dirty="0" smtClean="0">
                <a:ea typeface="+mn-ea"/>
              </a:rPr>
              <a:t>但如采用树干式连接，则进线开关应采用断路器，此断路器与变电所出线开关应有选择性配合。</a:t>
            </a:r>
            <a:endParaRPr lang="en-US" altLang="zh-CN" sz="2800" dirty="0" smtClean="0">
              <a:ea typeface="+mn-ea"/>
            </a:endParaRPr>
          </a:p>
          <a:p>
            <a:pPr marL="0">
              <a:buNone/>
            </a:pPr>
            <a:r>
              <a:rPr lang="en-US" altLang="zh-CN" sz="2800" dirty="0" smtClean="0">
                <a:ea typeface="+mn-ea"/>
              </a:rPr>
              <a:t>c  </a:t>
            </a:r>
            <a:r>
              <a:rPr lang="zh-CN" altLang="zh-CN" sz="2800" dirty="0" smtClean="0">
                <a:ea typeface="+mn-ea"/>
              </a:rPr>
              <a:t>终端配电箱</a:t>
            </a:r>
            <a:r>
              <a:rPr lang="en-US" altLang="zh-CN" sz="2800" dirty="0" smtClean="0">
                <a:ea typeface="+mn-ea"/>
              </a:rPr>
              <a:t/>
            </a:r>
            <a:br>
              <a:rPr lang="en-US" altLang="zh-CN" sz="2800" dirty="0" smtClean="0">
                <a:ea typeface="+mn-ea"/>
              </a:rPr>
            </a:br>
            <a:r>
              <a:rPr lang="en-US" altLang="zh-CN" sz="2800" dirty="0" smtClean="0">
                <a:ea typeface="+mn-ea"/>
              </a:rPr>
              <a:t>    </a:t>
            </a:r>
            <a:r>
              <a:rPr lang="zh-CN" altLang="zh-CN" sz="2800" dirty="0" smtClean="0">
                <a:ea typeface="+mn-ea"/>
              </a:rPr>
              <a:t>一般总开关采用</a:t>
            </a:r>
            <a:r>
              <a:rPr lang="zh-CN" altLang="en-US" sz="2800" dirty="0" smtClean="0">
                <a:ea typeface="+mn-ea"/>
              </a:rPr>
              <a:t>隔离开关</a:t>
            </a:r>
            <a:r>
              <a:rPr lang="zh-CN" altLang="zh-CN" sz="2800" dirty="0" smtClean="0">
                <a:ea typeface="+mn-ea"/>
              </a:rPr>
              <a:t>，分开关采用</a:t>
            </a:r>
            <a:r>
              <a:rPr lang="zh-CN" altLang="en-US" sz="2800" dirty="0" smtClean="0">
                <a:ea typeface="+mn-ea"/>
              </a:rPr>
              <a:t>非选择性</a:t>
            </a:r>
            <a:r>
              <a:rPr lang="zh-CN" altLang="zh-CN" sz="2800" dirty="0" smtClean="0">
                <a:ea typeface="+mn-ea"/>
              </a:rPr>
              <a:t>塑壳或微型断路器。当为树干式供电时，则本箱总开关应采用断路器。</a:t>
            </a:r>
            <a:r>
              <a:rPr lang="zh-CN" altLang="en-US" sz="2800" dirty="0" smtClean="0">
                <a:ea typeface="+mn-ea"/>
              </a:rPr>
              <a:t>如</a:t>
            </a:r>
            <a:r>
              <a:rPr lang="zh-CN" altLang="zh-CN" sz="2800" dirty="0" smtClean="0">
                <a:ea typeface="+mn-ea"/>
              </a:rPr>
              <a:t>上下级只有部分选择性，则要求计算此处的短路电流。</a:t>
            </a:r>
            <a:endParaRPr lang="en-US" altLang="zh-CN" sz="2800" dirty="0" smtClean="0">
              <a:ea typeface="+mn-ea"/>
            </a:endParaRPr>
          </a:p>
          <a:p>
            <a:pPr marL="0">
              <a:buNone/>
            </a:pPr>
            <a:r>
              <a:rPr lang="en-US" altLang="zh-CN" sz="2800" dirty="0" smtClean="0">
                <a:solidFill>
                  <a:srgbClr val="FF0000"/>
                </a:solidFill>
                <a:ea typeface="+mn-ea"/>
              </a:rPr>
              <a:t>5</a:t>
            </a:r>
            <a:r>
              <a:rPr lang="zh-CN" altLang="en-US" sz="2800" dirty="0" smtClean="0">
                <a:solidFill>
                  <a:srgbClr val="FF0000"/>
                </a:solidFill>
                <a:ea typeface="+mn-ea"/>
              </a:rPr>
              <a:t>、</a:t>
            </a:r>
            <a:r>
              <a:rPr lang="zh-CN" altLang="zh-CN" sz="2800" dirty="0" smtClean="0">
                <a:solidFill>
                  <a:srgbClr val="FF0000"/>
                </a:solidFill>
                <a:ea typeface="+mn-ea"/>
              </a:rPr>
              <a:t>总结及建议</a:t>
            </a:r>
            <a:endParaRPr lang="en-US" altLang="zh-CN" sz="2800" dirty="0" smtClean="0">
              <a:ea typeface="+mn-ea"/>
            </a:endParaRPr>
          </a:p>
          <a:p>
            <a:pPr marL="0">
              <a:buNone/>
            </a:pPr>
            <a:r>
              <a:rPr lang="en-US" altLang="zh-CN" sz="2800" dirty="0" smtClean="0">
                <a:ea typeface="+mn-ea"/>
              </a:rPr>
              <a:t>a  </a:t>
            </a:r>
            <a:r>
              <a:rPr lang="zh-CN" altLang="en-US" sz="2800" dirty="0" smtClean="0">
                <a:ea typeface="+mn-ea"/>
              </a:rPr>
              <a:t>重要</a:t>
            </a:r>
            <a:r>
              <a:rPr lang="zh-CN" altLang="zh-CN" sz="2800" dirty="0" smtClean="0">
                <a:ea typeface="+mn-ea"/>
              </a:rPr>
              <a:t>负荷应采用选择性保护</a:t>
            </a:r>
            <a:r>
              <a:rPr lang="zh-CN" altLang="en-US" sz="2800" dirty="0" smtClean="0">
                <a:ea typeface="+mn-ea"/>
              </a:rPr>
              <a:t>。</a:t>
            </a:r>
            <a:endParaRPr lang="en-US" altLang="zh-CN" sz="2800" dirty="0" smtClean="0">
              <a:ea typeface="+mn-ea"/>
            </a:endParaRPr>
          </a:p>
          <a:p>
            <a:pPr marL="0">
              <a:buNone/>
            </a:pPr>
            <a:r>
              <a:rPr lang="en-US" altLang="zh-CN" sz="2800" dirty="0" smtClean="0">
                <a:ea typeface="+mn-ea"/>
              </a:rPr>
              <a:t>b  </a:t>
            </a:r>
            <a:r>
              <a:rPr lang="zh-CN" altLang="zh-CN" sz="2800" dirty="0" smtClean="0">
                <a:ea typeface="+mn-ea"/>
              </a:rPr>
              <a:t>放射式供电的配电箱总开关可以采用</a:t>
            </a:r>
            <a:r>
              <a:rPr lang="zh-CN" altLang="en-US" sz="2800" dirty="0" smtClean="0">
                <a:ea typeface="+mn-ea"/>
              </a:rPr>
              <a:t>隔离</a:t>
            </a:r>
            <a:r>
              <a:rPr lang="zh-CN" altLang="zh-CN" sz="2800" dirty="0" smtClean="0">
                <a:ea typeface="+mn-ea"/>
              </a:rPr>
              <a:t>开关。</a:t>
            </a:r>
            <a:endParaRPr lang="en-US" altLang="zh-CN" sz="2800" dirty="0" smtClean="0">
              <a:ea typeface="+mn-ea"/>
            </a:endParaRPr>
          </a:p>
          <a:p>
            <a:pPr marL="0">
              <a:buNone/>
            </a:pPr>
            <a:r>
              <a:rPr lang="en-US" altLang="zh-CN" sz="2800" dirty="0" smtClean="0">
                <a:ea typeface="+mn-ea"/>
              </a:rPr>
              <a:t>c  </a:t>
            </a:r>
            <a:r>
              <a:rPr lang="zh-CN" altLang="zh-CN" sz="2800" dirty="0" smtClean="0">
                <a:ea typeface="+mn-ea"/>
              </a:rPr>
              <a:t>建议尽量采用自然的选择性</a:t>
            </a:r>
            <a:r>
              <a:rPr lang="zh-CN" altLang="en-US" sz="2800" dirty="0" smtClean="0">
                <a:ea typeface="+mn-ea"/>
              </a:rPr>
              <a:t>配合。</a:t>
            </a:r>
            <a:endParaRPr lang="en-US" altLang="zh-CN" sz="2800" dirty="0" smtClean="0">
              <a:ea typeface="+mn-ea"/>
            </a:endParaRPr>
          </a:p>
          <a:p>
            <a:pPr marL="0">
              <a:buNone/>
            </a:pPr>
            <a:r>
              <a:rPr lang="en-US" altLang="zh-CN" sz="2800" dirty="0" smtClean="0">
                <a:ea typeface="+mn-ea"/>
              </a:rPr>
              <a:t>d  </a:t>
            </a:r>
            <a:r>
              <a:rPr lang="zh-CN" altLang="zh-CN" sz="2800" dirty="0" smtClean="0">
                <a:ea typeface="+mn-ea"/>
              </a:rPr>
              <a:t>为保证重要负荷的完全选择性，建议各级</a:t>
            </a:r>
            <a:r>
              <a:rPr lang="zh-CN" altLang="en-US" sz="2800" dirty="0" smtClean="0">
                <a:ea typeface="+mn-ea"/>
              </a:rPr>
              <a:t>配电均</a:t>
            </a:r>
            <a:endParaRPr lang="en-US" altLang="zh-CN" sz="2800" dirty="0" smtClean="0">
              <a:ea typeface="+mn-ea"/>
            </a:endParaRPr>
          </a:p>
          <a:p>
            <a:pPr marL="0">
              <a:buNone/>
            </a:pPr>
            <a:endParaRPr lang="en-US" altLang="zh-CN" sz="2800" dirty="0" smtClean="0">
              <a:ea typeface="+mn-ea"/>
            </a:endParaRPr>
          </a:p>
          <a:p>
            <a:pPr marL="0">
              <a:lnSpc>
                <a:spcPct val="120000"/>
              </a:lnSpc>
              <a:buNone/>
            </a:pPr>
            <a:r>
              <a:rPr lang="en-US" altLang="zh-CN" sz="2400" dirty="0" smtClean="0">
                <a:ea typeface="+mn-ea"/>
              </a:rPr>
              <a:t/>
            </a:r>
            <a:br>
              <a:rPr lang="en-US" altLang="zh-CN" sz="2400" dirty="0" smtClean="0">
                <a:ea typeface="+mn-ea"/>
              </a:rPr>
            </a:br>
            <a:endParaRPr lang="zh-CN" altLang="en-US" sz="2400" dirty="0" smtClean="0">
              <a:ea typeface="+mn-ea"/>
            </a:endParaRPr>
          </a:p>
        </p:txBody>
      </p:sp>
      <p:pic>
        <p:nvPicPr>
          <p:cNvPr id="4" name="Picture 4" descr="标志名称组合"/>
          <p:cNvPicPr>
            <a:picLocks noChangeAspect="1" noChangeArrowheads="1"/>
          </p:cNvPicPr>
          <p:nvPr/>
        </p:nvPicPr>
        <p:blipFill>
          <a:blip r:embed="rId2" cstate="print">
            <a:lum bright="42000" contrast="-6000"/>
          </a:blip>
          <a:srcRect/>
          <a:stretch>
            <a:fillRect/>
          </a:stretch>
        </p:blipFill>
        <p:spPr bwMode="auto">
          <a:xfrm>
            <a:off x="571472" y="6072206"/>
            <a:ext cx="3714776" cy="463708"/>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00042"/>
            <a:ext cx="8229600" cy="5626121"/>
          </a:xfrm>
        </p:spPr>
        <p:txBody>
          <a:bodyPr>
            <a:normAutofit/>
          </a:bodyPr>
          <a:lstStyle/>
          <a:p>
            <a:pPr marL="0">
              <a:buNone/>
            </a:pPr>
            <a:r>
              <a:rPr lang="zh-CN" altLang="zh-CN" sz="2800" dirty="0" smtClean="0">
                <a:ea typeface="+mn-ea"/>
              </a:rPr>
              <a:t>选用同一品牌产品，以方便查表核验。</a:t>
            </a:r>
            <a:endParaRPr lang="en-US" altLang="zh-CN" sz="2800" dirty="0" smtClean="0">
              <a:ea typeface="+mn-ea"/>
            </a:endParaRPr>
          </a:p>
          <a:p>
            <a:pPr marL="0">
              <a:buNone/>
            </a:pPr>
            <a:endParaRPr lang="zh-CN" altLang="en-US" sz="2800" dirty="0" smtClean="0">
              <a:ea typeface="+mn-ea"/>
            </a:endParaRPr>
          </a:p>
        </p:txBody>
      </p:sp>
      <p:pic>
        <p:nvPicPr>
          <p:cNvPr id="4" name="图片 3" descr="63d0f703918fa0ecc9013c7f279759ee3c6ddbfa.jpg"/>
          <p:cNvPicPr>
            <a:picLocks noChangeAspect="1"/>
          </p:cNvPicPr>
          <p:nvPr/>
        </p:nvPicPr>
        <p:blipFill>
          <a:blip r:embed="rId2" cstate="print"/>
          <a:stretch>
            <a:fillRect/>
          </a:stretch>
        </p:blipFill>
        <p:spPr>
          <a:xfrm>
            <a:off x="928662" y="1357298"/>
            <a:ext cx="7143800" cy="4214842"/>
          </a:xfrm>
          <a:prstGeom prst="rect">
            <a:avLst/>
          </a:prstGeom>
        </p:spPr>
      </p:pic>
      <p:pic>
        <p:nvPicPr>
          <p:cNvPr id="5" name="Picture 4" descr="标志名称组合"/>
          <p:cNvPicPr>
            <a:picLocks noChangeAspect="1" noChangeArrowheads="1"/>
          </p:cNvPicPr>
          <p:nvPr/>
        </p:nvPicPr>
        <p:blipFill>
          <a:blip r:embed="rId3" cstate="print">
            <a:lum bright="42000" contrast="-6000"/>
          </a:blip>
          <a:srcRect/>
          <a:stretch>
            <a:fillRect/>
          </a:stretch>
        </p:blipFill>
        <p:spPr bwMode="auto">
          <a:xfrm>
            <a:off x="571472" y="6072206"/>
            <a:ext cx="3714776" cy="46370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57167"/>
            <a:ext cx="8229600" cy="5643602"/>
          </a:xfrm>
          <a:noFill/>
        </p:spPr>
        <p:txBody>
          <a:bodyPr lIns="252000" tIns="540000" rIns="180000" bIns="180000">
            <a:noAutofit/>
          </a:bodyPr>
          <a:lstStyle/>
          <a:p>
            <a:pPr algn="l"/>
            <a:r>
              <a:rPr lang="en-US" altLang="zh-CN" sz="3600" b="1" dirty="0" smtClean="0"/>
              <a:t/>
            </a:r>
            <a:br>
              <a:rPr lang="en-US" altLang="zh-CN" sz="3600" b="1" dirty="0" smtClean="0"/>
            </a:br>
            <a:r>
              <a:rPr lang="en-US" altLang="zh-CN" sz="3600" b="1" dirty="0" smtClean="0">
                <a:latin typeface="+mn-lt"/>
                <a:ea typeface="仿宋" pitchFamily="49" charset="-122"/>
                <a:cs typeface="+mn-cs"/>
              </a:rPr>
              <a:t> </a:t>
            </a:r>
            <a:br>
              <a:rPr lang="en-US" altLang="zh-CN" sz="3600" b="1" dirty="0" smtClean="0">
                <a:latin typeface="+mn-lt"/>
                <a:ea typeface="仿宋" pitchFamily="49" charset="-122"/>
                <a:cs typeface="+mn-cs"/>
              </a:rPr>
            </a:br>
            <a:r>
              <a:rPr lang="en-US" altLang="zh-CN" sz="3600" b="1" dirty="0" smtClean="0">
                <a:latin typeface="+mn-lt"/>
                <a:ea typeface="仿宋" pitchFamily="49" charset="-122"/>
                <a:cs typeface="+mn-cs"/>
              </a:rPr>
              <a:t/>
            </a:r>
            <a:br>
              <a:rPr lang="en-US" altLang="zh-CN" sz="3600" b="1" dirty="0" smtClean="0">
                <a:latin typeface="+mn-lt"/>
                <a:ea typeface="仿宋" pitchFamily="49" charset="-122"/>
                <a:cs typeface="+mn-cs"/>
              </a:rPr>
            </a:br>
            <a:r>
              <a:rPr lang="en-US" altLang="zh-CN" sz="3600" b="1" dirty="0" smtClean="0">
                <a:latin typeface="+mn-lt"/>
                <a:ea typeface="仿宋" pitchFamily="49" charset="-122"/>
                <a:cs typeface="+mn-cs"/>
              </a:rPr>
              <a:t/>
            </a:r>
            <a:br>
              <a:rPr lang="en-US" altLang="zh-CN" sz="3600" b="1" dirty="0" smtClean="0">
                <a:latin typeface="+mn-lt"/>
                <a:ea typeface="仿宋" pitchFamily="49" charset="-122"/>
                <a:cs typeface="+mn-cs"/>
              </a:rPr>
            </a:br>
            <a:r>
              <a:rPr lang="en-US" altLang="zh-CN" sz="3600" b="1" dirty="0" smtClean="0">
                <a:latin typeface="+mn-lt"/>
                <a:ea typeface="仿宋" pitchFamily="49" charset="-122"/>
                <a:cs typeface="+mn-cs"/>
              </a:rPr>
              <a:t/>
            </a:r>
            <a:br>
              <a:rPr lang="en-US" altLang="zh-CN" sz="3600" b="1" dirty="0" smtClean="0">
                <a:latin typeface="+mn-lt"/>
                <a:ea typeface="仿宋" pitchFamily="49" charset="-122"/>
                <a:cs typeface="+mn-cs"/>
              </a:rPr>
            </a:br>
            <a:r>
              <a:rPr lang="en-US" altLang="zh-CN" sz="3600" b="1" dirty="0" smtClean="0">
                <a:latin typeface="+mn-lt"/>
                <a:ea typeface="仿宋" pitchFamily="49" charset="-122"/>
                <a:cs typeface="+mn-cs"/>
              </a:rPr>
              <a:t/>
            </a:r>
            <a:br>
              <a:rPr lang="en-US" altLang="zh-CN" sz="3600" b="1" dirty="0" smtClean="0">
                <a:latin typeface="+mn-lt"/>
                <a:ea typeface="仿宋" pitchFamily="49" charset="-122"/>
                <a:cs typeface="+mn-cs"/>
              </a:rPr>
            </a:br>
            <a:r>
              <a:rPr lang="en-US" altLang="zh-CN" sz="2800" dirty="0" smtClean="0">
                <a:solidFill>
                  <a:srgbClr val="FF0000"/>
                </a:solidFill>
                <a:latin typeface="Ebrima" pitchFamily="2" charset="0"/>
                <a:ea typeface="Ebrima" pitchFamily="2" charset="0"/>
                <a:cs typeface="Ebrima" pitchFamily="2" charset="0"/>
              </a:rPr>
              <a:t>1</a:t>
            </a:r>
            <a:r>
              <a:rPr lang="zh-CN" altLang="en-US" sz="2800" dirty="0" smtClean="0">
                <a:solidFill>
                  <a:srgbClr val="FF0000"/>
                </a:solidFill>
                <a:latin typeface="Ebrima" pitchFamily="2" charset="0"/>
                <a:cs typeface="Ebrima" pitchFamily="2" charset="0"/>
              </a:rPr>
              <a:t>、选择性的定义</a:t>
            </a:r>
            <a:r>
              <a:rPr lang="en-US" altLang="zh-CN" sz="2800" dirty="0" smtClean="0">
                <a:latin typeface="Ebrima" pitchFamily="2" charset="0"/>
                <a:ea typeface="Ebrima" pitchFamily="2" charset="0"/>
                <a:cs typeface="Ebrima" pitchFamily="2" charset="0"/>
              </a:rPr>
              <a:t/>
            </a:r>
            <a:br>
              <a:rPr lang="en-US" altLang="zh-CN" sz="2800" dirty="0" smtClean="0">
                <a:latin typeface="Ebrima" pitchFamily="2" charset="0"/>
                <a:ea typeface="Ebrima" pitchFamily="2" charset="0"/>
                <a:cs typeface="Ebrima" pitchFamily="2" charset="0"/>
              </a:rPr>
            </a:br>
            <a:r>
              <a:rPr lang="en-US" altLang="zh-CN" sz="2800" dirty="0" smtClean="0">
                <a:latin typeface="Ebrima" pitchFamily="2" charset="0"/>
                <a:ea typeface="Ebrima" pitchFamily="2" charset="0"/>
                <a:cs typeface="Ebrima" pitchFamily="2" charset="0"/>
              </a:rPr>
              <a:t>      </a:t>
            </a:r>
            <a:r>
              <a:rPr lang="zh-CN" altLang="en-US" sz="2800" dirty="0" smtClean="0">
                <a:latin typeface="Ebrima" pitchFamily="2" charset="0"/>
                <a:cs typeface="Ebrima" pitchFamily="2" charset="0"/>
              </a:rPr>
              <a:t>选择性是指保护装置之间的协调配合，使电网任一点的故障可以并仅有直接上一级断路器动作。</a:t>
            </a:r>
            <a:r>
              <a:rPr lang="en-US" altLang="zh-CN" sz="2800" dirty="0" smtClean="0">
                <a:latin typeface="Ebrima" pitchFamily="2" charset="0"/>
                <a:ea typeface="Ebrima" pitchFamily="2" charset="0"/>
                <a:cs typeface="Ebrima" pitchFamily="2" charset="0"/>
              </a:rPr>
              <a:t/>
            </a:r>
            <a:br>
              <a:rPr lang="en-US" altLang="zh-CN" sz="2800" dirty="0" smtClean="0">
                <a:latin typeface="Ebrima" pitchFamily="2" charset="0"/>
                <a:ea typeface="Ebrima" pitchFamily="2" charset="0"/>
                <a:cs typeface="Ebrima" pitchFamily="2" charset="0"/>
              </a:rPr>
            </a:br>
            <a:r>
              <a:rPr lang="en-US" altLang="zh-CN" sz="2800" dirty="0" smtClean="0">
                <a:latin typeface="Ebrima" pitchFamily="2" charset="0"/>
                <a:ea typeface="Ebrima" pitchFamily="2" charset="0"/>
                <a:cs typeface="Ebrima" pitchFamily="2" charset="0"/>
              </a:rPr>
              <a:t>a  </a:t>
            </a:r>
            <a:r>
              <a:rPr lang="zh-CN" altLang="en-US" sz="2800" dirty="0" smtClean="0">
                <a:latin typeface="Ebrima" pitchFamily="2" charset="0"/>
                <a:cs typeface="Ebrima" pitchFamily="2" charset="0"/>
              </a:rPr>
              <a:t>完全选择性</a:t>
            </a:r>
            <a:r>
              <a:rPr lang="en-US" altLang="zh-CN" sz="2800" dirty="0" smtClean="0">
                <a:latin typeface="Ebrima" pitchFamily="2" charset="0"/>
                <a:ea typeface="Ebrima" pitchFamily="2" charset="0"/>
                <a:cs typeface="Ebrima" pitchFamily="2" charset="0"/>
              </a:rPr>
              <a:t/>
            </a:r>
            <a:br>
              <a:rPr lang="en-US" altLang="zh-CN" sz="2800" dirty="0" smtClean="0">
                <a:latin typeface="Ebrima" pitchFamily="2" charset="0"/>
                <a:ea typeface="Ebrima" pitchFamily="2" charset="0"/>
                <a:cs typeface="Ebrima" pitchFamily="2" charset="0"/>
              </a:rPr>
            </a:br>
            <a:r>
              <a:rPr lang="en-US" altLang="zh-CN" sz="2800" dirty="0" smtClean="0">
                <a:latin typeface="Ebrima" pitchFamily="2" charset="0"/>
                <a:ea typeface="Ebrima" pitchFamily="2" charset="0"/>
                <a:cs typeface="Ebrima" pitchFamily="2" charset="0"/>
              </a:rPr>
              <a:t>    </a:t>
            </a:r>
            <a:r>
              <a:rPr lang="zh-CN" altLang="en-US" sz="2800" dirty="0" smtClean="0">
                <a:latin typeface="Ebrima" pitchFamily="2" charset="0"/>
                <a:cs typeface="Ebrima" pitchFamily="2" charset="0"/>
              </a:rPr>
              <a:t>故障点的所有故障电流值，从过载到非电阻短路电流，均有下一级断路器动作，上一级断路器不动作。</a:t>
            </a:r>
            <a:r>
              <a:rPr lang="en-US" altLang="zh-CN" sz="2800" dirty="0" smtClean="0">
                <a:latin typeface="Ebrima" pitchFamily="2" charset="0"/>
                <a:ea typeface="Ebrima" pitchFamily="2" charset="0"/>
                <a:cs typeface="Ebrima" pitchFamily="2" charset="0"/>
              </a:rPr>
              <a:t/>
            </a:r>
            <a:br>
              <a:rPr lang="en-US" altLang="zh-CN" sz="2800" dirty="0" smtClean="0">
                <a:latin typeface="Ebrima" pitchFamily="2" charset="0"/>
                <a:ea typeface="Ebrima" pitchFamily="2" charset="0"/>
                <a:cs typeface="Ebrima" pitchFamily="2" charset="0"/>
              </a:rPr>
            </a:br>
            <a:r>
              <a:rPr lang="en-US" altLang="zh-CN" sz="2800" dirty="0" smtClean="0">
                <a:latin typeface="Ebrima" pitchFamily="2" charset="0"/>
                <a:ea typeface="Ebrima" pitchFamily="2" charset="0"/>
                <a:cs typeface="Ebrima" pitchFamily="2" charset="0"/>
              </a:rPr>
              <a:t> b </a:t>
            </a:r>
            <a:r>
              <a:rPr lang="zh-CN" altLang="en-US" sz="2800" dirty="0" smtClean="0">
                <a:latin typeface="Ebrima" pitchFamily="2" charset="0"/>
                <a:cs typeface="Ebrima" pitchFamily="2" charset="0"/>
              </a:rPr>
              <a:t>部分选择性</a:t>
            </a:r>
            <a:r>
              <a:rPr lang="en-US" altLang="zh-CN" sz="2800" dirty="0" smtClean="0">
                <a:latin typeface="Ebrima" pitchFamily="2" charset="0"/>
                <a:ea typeface="Ebrima" pitchFamily="2" charset="0"/>
                <a:cs typeface="Ebrima" pitchFamily="2" charset="0"/>
              </a:rPr>
              <a:t/>
            </a:r>
            <a:br>
              <a:rPr lang="en-US" altLang="zh-CN" sz="2800" dirty="0" smtClean="0">
                <a:latin typeface="Ebrima" pitchFamily="2" charset="0"/>
                <a:ea typeface="Ebrima" pitchFamily="2" charset="0"/>
                <a:cs typeface="Ebrima" pitchFamily="2" charset="0"/>
              </a:rPr>
            </a:br>
            <a:r>
              <a:rPr lang="en-US" altLang="zh-CN" sz="2800" dirty="0" smtClean="0">
                <a:latin typeface="Ebrima" pitchFamily="2" charset="0"/>
                <a:ea typeface="Ebrima" pitchFamily="2" charset="0"/>
                <a:cs typeface="Ebrima" pitchFamily="2" charset="0"/>
              </a:rPr>
              <a:t>    </a:t>
            </a:r>
            <a:r>
              <a:rPr lang="zh-CN" altLang="en-US" sz="2800" dirty="0" smtClean="0">
                <a:latin typeface="Ebrima" pitchFamily="2" charset="0"/>
                <a:cs typeface="Ebrima" pitchFamily="2" charset="0"/>
              </a:rPr>
              <a:t>如果全短路故障电流情况下，不能满足完全选择性，但是可能在某一较低故障值时（选择性极</a:t>
            </a:r>
            <a:r>
              <a:rPr lang="en-US" altLang="zh-CN" sz="2800" dirty="0" smtClean="0">
                <a:latin typeface="Ebrima" pitchFamily="2" charset="0"/>
                <a:ea typeface="Ebrima" pitchFamily="2" charset="0"/>
                <a:cs typeface="Ebrima" pitchFamily="2" charset="0"/>
              </a:rPr>
              <a:t/>
            </a:r>
            <a:br>
              <a:rPr lang="en-US" altLang="zh-CN" sz="2800" dirty="0" smtClean="0">
                <a:latin typeface="Ebrima" pitchFamily="2" charset="0"/>
                <a:ea typeface="Ebrima" pitchFamily="2" charset="0"/>
                <a:cs typeface="Ebrima" pitchFamily="2" charset="0"/>
              </a:rPr>
            </a:br>
            <a:r>
              <a:rPr lang="zh-CN" altLang="en-US" sz="2800" dirty="0" smtClean="0">
                <a:latin typeface="Ebrima" pitchFamily="2" charset="0"/>
                <a:cs typeface="Ebrima" pitchFamily="2" charset="0"/>
              </a:rPr>
              <a:t>限值）上、下级具有选择性，则称为部分选择性。</a:t>
            </a:r>
            <a:r>
              <a:rPr lang="en-US" altLang="zh-CN" sz="2800" dirty="0" smtClean="0">
                <a:latin typeface="Ebrima" pitchFamily="2" charset="0"/>
                <a:ea typeface="Ebrima" pitchFamily="2" charset="0"/>
                <a:cs typeface="Ebrima" pitchFamily="2" charset="0"/>
              </a:rPr>
              <a:t/>
            </a:r>
            <a:br>
              <a:rPr lang="en-US" altLang="zh-CN" sz="2800" dirty="0" smtClean="0">
                <a:latin typeface="Ebrima" pitchFamily="2" charset="0"/>
                <a:ea typeface="Ebrima" pitchFamily="2" charset="0"/>
                <a:cs typeface="Ebrima" pitchFamily="2" charset="0"/>
              </a:rPr>
            </a:br>
            <a:r>
              <a:rPr lang="en-US" altLang="zh-CN" sz="2800" dirty="0" smtClean="0">
                <a:latin typeface="Ebrima" pitchFamily="2" charset="0"/>
                <a:ea typeface="Ebrima" pitchFamily="2" charset="0"/>
                <a:cs typeface="Ebrima" pitchFamily="2" charset="0"/>
              </a:rPr>
              <a:t>c </a:t>
            </a:r>
            <a:r>
              <a:rPr lang="zh-CN" altLang="en-US" sz="2800" dirty="0" smtClean="0">
                <a:latin typeface="Ebrima" pitchFamily="2" charset="0"/>
                <a:cs typeface="Ebrima" pitchFamily="2" charset="0"/>
              </a:rPr>
              <a:t>无选择性</a:t>
            </a:r>
            <a:r>
              <a:rPr lang="en-US" altLang="zh-CN" sz="2800" dirty="0" smtClean="0"/>
              <a:t/>
            </a:r>
            <a:br>
              <a:rPr lang="en-US" altLang="zh-CN" sz="2800" dirty="0" smtClean="0"/>
            </a:br>
            <a:r>
              <a:rPr lang="en-US" altLang="zh-CN" sz="2800" dirty="0" smtClean="0"/>
              <a:t/>
            </a:r>
            <a:br>
              <a:rPr lang="en-US" altLang="zh-CN" sz="2800" dirty="0" smtClean="0"/>
            </a:br>
            <a:r>
              <a:rPr lang="en-US" altLang="zh-CN" sz="2800" b="1" dirty="0" smtClean="0">
                <a:latin typeface="+mn-lt"/>
                <a:ea typeface="仿宋" pitchFamily="49" charset="-122"/>
                <a:cs typeface="+mn-cs"/>
              </a:rPr>
              <a:t/>
            </a:r>
            <a:br>
              <a:rPr lang="en-US" altLang="zh-CN" sz="2800" b="1" dirty="0" smtClean="0">
                <a:latin typeface="+mn-lt"/>
                <a:ea typeface="仿宋" pitchFamily="49" charset="-122"/>
                <a:cs typeface="+mn-cs"/>
              </a:rPr>
            </a:br>
            <a:r>
              <a:rPr lang="en-US" altLang="zh-CN" sz="2800" b="1" dirty="0" smtClean="0">
                <a:latin typeface="+mn-lt"/>
                <a:ea typeface="仿宋" pitchFamily="49" charset="-122"/>
                <a:cs typeface="+mn-cs"/>
              </a:rPr>
              <a:t/>
            </a:r>
            <a:br>
              <a:rPr lang="en-US" altLang="zh-CN" sz="2800" b="1" dirty="0" smtClean="0">
                <a:latin typeface="+mn-lt"/>
                <a:ea typeface="仿宋" pitchFamily="49" charset="-122"/>
                <a:cs typeface="+mn-cs"/>
              </a:rPr>
            </a:br>
            <a:r>
              <a:rPr lang="en-US" altLang="zh-CN" sz="3600" b="1" dirty="0" smtClean="0">
                <a:latin typeface="+mn-lt"/>
                <a:ea typeface="仿宋" pitchFamily="49" charset="-122"/>
                <a:cs typeface="+mn-cs"/>
              </a:rPr>
              <a:t/>
            </a:r>
            <a:br>
              <a:rPr lang="en-US" altLang="zh-CN" sz="3600" b="1" dirty="0" smtClean="0">
                <a:latin typeface="+mn-lt"/>
                <a:ea typeface="仿宋" pitchFamily="49" charset="-122"/>
                <a:cs typeface="+mn-cs"/>
              </a:rPr>
            </a:br>
            <a:r>
              <a:rPr lang="en-US" altLang="zh-CN" sz="3600" b="1" dirty="0" smtClean="0">
                <a:latin typeface="+mn-lt"/>
                <a:ea typeface="仿宋" pitchFamily="49" charset="-122"/>
                <a:cs typeface="+mn-cs"/>
              </a:rPr>
              <a:t/>
            </a:r>
            <a:br>
              <a:rPr lang="en-US" altLang="zh-CN" sz="3600" b="1" dirty="0" smtClean="0">
                <a:latin typeface="+mn-lt"/>
                <a:ea typeface="仿宋" pitchFamily="49" charset="-122"/>
                <a:cs typeface="+mn-cs"/>
              </a:rPr>
            </a:br>
            <a:r>
              <a:rPr lang="zh-CN" altLang="zh-CN" sz="3600" b="1" dirty="0" smtClean="0">
                <a:latin typeface="+mn-lt"/>
                <a:ea typeface="仿宋" pitchFamily="49" charset="-122"/>
                <a:cs typeface="+mn-cs"/>
              </a:rPr>
              <a:t/>
            </a:r>
            <a:br>
              <a:rPr lang="zh-CN" altLang="zh-CN" sz="3600" b="1" dirty="0" smtClean="0">
                <a:latin typeface="+mn-lt"/>
                <a:ea typeface="仿宋" pitchFamily="49" charset="-122"/>
                <a:cs typeface="+mn-cs"/>
              </a:rPr>
            </a:br>
            <a:endParaRPr lang="zh-CN" altLang="en-US" sz="3600" b="1" dirty="0" smtClean="0">
              <a:latin typeface="+mn-lt"/>
              <a:ea typeface="仿宋" pitchFamily="49" charset="-122"/>
              <a:cs typeface="+mn-cs"/>
            </a:endParaRPr>
          </a:p>
        </p:txBody>
      </p:sp>
      <p:pic>
        <p:nvPicPr>
          <p:cNvPr id="4" name="Picture 4" descr="标志名称组合"/>
          <p:cNvPicPr>
            <a:picLocks noGrp="1" noChangeAspect="1" noChangeArrowheads="1"/>
          </p:cNvPicPr>
          <p:nvPr>
            <p:ph idx="1"/>
          </p:nvPr>
        </p:nvPicPr>
        <p:blipFill>
          <a:blip r:embed="rId2" cstate="print">
            <a:lum bright="42000" contrast="-6000"/>
          </a:blip>
          <a:srcRect/>
          <a:stretch>
            <a:fillRect/>
          </a:stretch>
        </p:blipFill>
        <p:spPr bwMode="auto">
          <a:xfrm>
            <a:off x="571472" y="6072206"/>
            <a:ext cx="3714776" cy="4637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428604"/>
            <a:ext cx="8229600" cy="5857916"/>
          </a:xfrm>
        </p:spPr>
        <p:txBody>
          <a:bodyPr>
            <a:normAutofit/>
          </a:bodyPr>
          <a:lstStyle/>
          <a:p>
            <a:pPr>
              <a:buNone/>
            </a:pPr>
            <a:r>
              <a:rPr lang="en-US" altLang="zh-CN" sz="5100" dirty="0" smtClean="0">
                <a:latin typeface="+mj-lt"/>
                <a:ea typeface="+mj-ea"/>
                <a:cs typeface="+mj-cs"/>
              </a:rPr>
              <a:t> </a:t>
            </a:r>
            <a:r>
              <a:rPr lang="zh-CN" altLang="en-US" sz="2800" dirty="0" smtClean="0">
                <a:latin typeface="+mj-lt"/>
                <a:ea typeface="+mj-ea"/>
                <a:cs typeface="+mj-cs"/>
              </a:rPr>
              <a:t>故障发生时，上、下级断路器都动作。</a:t>
            </a:r>
            <a:endParaRPr lang="en-US" altLang="zh-CN" sz="2800" dirty="0" smtClean="0">
              <a:latin typeface="+mj-lt"/>
              <a:ea typeface="+mj-ea"/>
              <a:cs typeface="+mj-cs"/>
            </a:endParaRPr>
          </a:p>
          <a:p>
            <a:pPr>
              <a:buNone/>
            </a:pPr>
            <a:r>
              <a:rPr lang="en-US" altLang="zh-CN" sz="7000" dirty="0" smtClean="0">
                <a:latin typeface="+mj-lt"/>
                <a:ea typeface="+mj-ea"/>
                <a:cs typeface="+mj-cs"/>
              </a:rPr>
              <a:t>     </a:t>
            </a:r>
          </a:p>
          <a:p>
            <a:pPr>
              <a:buNone/>
            </a:pPr>
            <a:endParaRPr lang="en-US" altLang="zh-CN" sz="5800" dirty="0" smtClean="0">
              <a:latin typeface="+mj-lt"/>
              <a:ea typeface="+mj-ea"/>
              <a:cs typeface="+mj-cs"/>
            </a:endParaRPr>
          </a:p>
          <a:p>
            <a:pPr>
              <a:buNone/>
            </a:pPr>
            <a:endParaRPr lang="zh-CN" altLang="zh-CN" sz="5800" dirty="0" smtClean="0">
              <a:latin typeface="+mj-lt"/>
              <a:ea typeface="+mj-ea"/>
              <a:cs typeface="+mj-cs"/>
            </a:endParaRPr>
          </a:p>
          <a:p>
            <a:pPr>
              <a:buNone/>
            </a:pPr>
            <a:r>
              <a:rPr lang="en-US" altLang="zh-CN" sz="5800" dirty="0" smtClean="0">
                <a:latin typeface="+mj-lt"/>
                <a:ea typeface="+mj-ea"/>
                <a:cs typeface="+mj-cs"/>
              </a:rPr>
              <a:t> </a:t>
            </a:r>
            <a:endParaRPr lang="zh-CN" altLang="zh-CN" sz="5800" dirty="0" smtClean="0">
              <a:latin typeface="+mj-lt"/>
              <a:ea typeface="+mj-ea"/>
              <a:cs typeface="+mj-cs"/>
            </a:endParaRPr>
          </a:p>
          <a:p>
            <a:endParaRPr lang="zh-CN" altLang="en-US" dirty="0"/>
          </a:p>
        </p:txBody>
      </p:sp>
      <p:pic>
        <p:nvPicPr>
          <p:cNvPr id="4" name="Picture 4" descr="标志名称组合"/>
          <p:cNvPicPr>
            <a:picLocks noChangeAspect="1" noChangeArrowheads="1"/>
          </p:cNvPicPr>
          <p:nvPr/>
        </p:nvPicPr>
        <p:blipFill>
          <a:blip r:embed="rId2" cstate="print">
            <a:lum bright="42000" contrast="-6000"/>
          </a:blip>
          <a:srcRect/>
          <a:stretch>
            <a:fillRect/>
          </a:stretch>
        </p:blipFill>
        <p:spPr bwMode="auto">
          <a:xfrm>
            <a:off x="357158" y="6072206"/>
            <a:ext cx="4454525" cy="428625"/>
          </a:xfrm>
          <a:prstGeom prst="rect">
            <a:avLst/>
          </a:prstGeom>
          <a:noFill/>
          <a:ln w="9525">
            <a:noFill/>
            <a:miter lim="800000"/>
            <a:headEnd/>
            <a:tailEnd/>
          </a:ln>
        </p:spPr>
      </p:pic>
      <p:pic>
        <p:nvPicPr>
          <p:cNvPr id="5" name="图片 4" descr="K(X90F8I_2W5`8Z{{MB@B0T.png"/>
          <p:cNvPicPr>
            <a:picLocks noChangeAspect="1"/>
          </p:cNvPicPr>
          <p:nvPr/>
        </p:nvPicPr>
        <p:blipFill>
          <a:blip r:embed="rId3" cstate="print"/>
          <a:stretch>
            <a:fillRect/>
          </a:stretch>
        </p:blipFill>
        <p:spPr>
          <a:xfrm>
            <a:off x="1643041" y="1571612"/>
            <a:ext cx="6500859" cy="407196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28596" y="571479"/>
            <a:ext cx="8229600" cy="5857917"/>
          </a:xfrm>
        </p:spPr>
        <p:txBody>
          <a:bodyPr>
            <a:normAutofit fontScale="92500" lnSpcReduction="20000"/>
          </a:bodyPr>
          <a:lstStyle/>
          <a:p>
            <a:pPr>
              <a:lnSpc>
                <a:spcPct val="120000"/>
              </a:lnSpc>
              <a:buNone/>
            </a:pPr>
            <a:r>
              <a:rPr lang="zh-CN" altLang="en-US" sz="3000" dirty="0" smtClean="0">
                <a:ea typeface="+mn-ea"/>
              </a:rPr>
              <a:t>如何判断上下级具有选择性：</a:t>
            </a:r>
            <a:endParaRPr lang="en-US" altLang="zh-CN" sz="3000" dirty="0" smtClean="0">
              <a:ea typeface="+mn-ea"/>
            </a:endParaRPr>
          </a:p>
          <a:p>
            <a:pPr>
              <a:lnSpc>
                <a:spcPct val="120000"/>
              </a:lnSpc>
              <a:buFont typeface="Wingdings" pitchFamily="2" charset="2"/>
              <a:buChar char="l"/>
            </a:pPr>
            <a:r>
              <a:rPr lang="en-US" altLang="zh-CN" sz="3000" dirty="0" smtClean="0">
                <a:ea typeface="+mn-ea"/>
              </a:rPr>
              <a:t> </a:t>
            </a:r>
            <a:r>
              <a:rPr lang="zh-CN" altLang="en-US" sz="3000" dirty="0" smtClean="0">
                <a:ea typeface="+mn-ea"/>
              </a:rPr>
              <a:t>查选择性配合表</a:t>
            </a:r>
            <a:endParaRPr lang="en-US" altLang="zh-CN" sz="3000" dirty="0" smtClean="0">
              <a:ea typeface="+mn-ea"/>
            </a:endParaRPr>
          </a:p>
          <a:p>
            <a:pPr>
              <a:lnSpc>
                <a:spcPct val="120000"/>
              </a:lnSpc>
              <a:buFont typeface="Wingdings" pitchFamily="2" charset="2"/>
              <a:buChar char="l"/>
            </a:pPr>
            <a:r>
              <a:rPr lang="en-US" altLang="zh-CN" sz="3000" dirty="0" smtClean="0">
                <a:ea typeface="+mn-ea"/>
              </a:rPr>
              <a:t> </a:t>
            </a:r>
            <a:r>
              <a:rPr lang="zh-CN" altLang="en-US" sz="3000" dirty="0" smtClean="0">
                <a:ea typeface="+mn-ea"/>
              </a:rPr>
              <a:t>正确选择上下级开关的电流比值</a:t>
            </a:r>
            <a:endParaRPr lang="en-US" altLang="zh-CN" sz="3000" dirty="0" smtClean="0">
              <a:ea typeface="+mn-ea"/>
            </a:endParaRPr>
          </a:p>
          <a:p>
            <a:pPr>
              <a:lnSpc>
                <a:spcPct val="120000"/>
              </a:lnSpc>
              <a:buFont typeface="Wingdings" pitchFamily="2" charset="2"/>
              <a:buChar char="l"/>
            </a:pPr>
            <a:r>
              <a:rPr lang="en-US" altLang="zh-CN" sz="3000" dirty="0" smtClean="0">
                <a:ea typeface="+mn-ea"/>
              </a:rPr>
              <a:t> </a:t>
            </a:r>
            <a:r>
              <a:rPr lang="zh-CN" altLang="en-US" sz="3000" dirty="0" smtClean="0">
                <a:ea typeface="+mn-ea"/>
              </a:rPr>
              <a:t>二个断路器电流时间特性曲线不相交</a:t>
            </a:r>
            <a:endParaRPr lang="en-US" altLang="zh-CN" sz="3000" dirty="0" smtClean="0">
              <a:ea typeface="+mn-ea"/>
            </a:endParaRPr>
          </a:p>
          <a:p>
            <a:pPr>
              <a:lnSpc>
                <a:spcPct val="120000"/>
              </a:lnSpc>
              <a:buNone/>
            </a:pPr>
            <a:r>
              <a:rPr lang="en-US" altLang="zh-CN" sz="3000" dirty="0" smtClean="0">
                <a:solidFill>
                  <a:srgbClr val="FF0000"/>
                </a:solidFill>
              </a:rPr>
              <a:t>2</a:t>
            </a:r>
            <a:r>
              <a:rPr lang="zh-CN" altLang="en-US" sz="3000" dirty="0" smtClean="0">
                <a:solidFill>
                  <a:srgbClr val="FF0000"/>
                </a:solidFill>
              </a:rPr>
              <a:t>、</a:t>
            </a:r>
            <a:r>
              <a:rPr lang="zh-CN" altLang="en-US" sz="3000" dirty="0" smtClean="0">
                <a:solidFill>
                  <a:srgbClr val="FF0000"/>
                </a:solidFill>
                <a:latin typeface="+mj-lt"/>
                <a:ea typeface="+mj-ea"/>
                <a:cs typeface="+mj-cs"/>
              </a:rPr>
              <a:t>选择性配合的重要性</a:t>
            </a:r>
            <a:endParaRPr lang="en-US" altLang="zh-CN" sz="3000" dirty="0" smtClean="0">
              <a:solidFill>
                <a:srgbClr val="FF0000"/>
              </a:solidFill>
              <a:latin typeface="+mj-lt"/>
              <a:ea typeface="+mj-ea"/>
              <a:cs typeface="+mj-cs"/>
            </a:endParaRPr>
          </a:p>
          <a:p>
            <a:pPr marL="0">
              <a:lnSpc>
                <a:spcPct val="120000"/>
              </a:lnSpc>
              <a:buNone/>
            </a:pPr>
            <a:r>
              <a:rPr lang="en-US" altLang="zh-CN" sz="3000" dirty="0" smtClean="0">
                <a:latin typeface="+mj-lt"/>
                <a:ea typeface="+mj-ea"/>
                <a:cs typeface="+mj-cs"/>
              </a:rPr>
              <a:t>    </a:t>
            </a:r>
            <a:r>
              <a:rPr lang="zh-CN" altLang="zh-CN" sz="3000" dirty="0" smtClean="0">
                <a:ea typeface="+mn-ea"/>
              </a:rPr>
              <a:t>《低压配电设计规范》</a:t>
            </a:r>
            <a:r>
              <a:rPr lang="en-US" altLang="zh-CN" sz="3000" dirty="0" smtClean="0">
                <a:ea typeface="+mn-ea"/>
              </a:rPr>
              <a:t>GB 50054-2011</a:t>
            </a:r>
            <a:r>
              <a:rPr lang="zh-CN" altLang="zh-CN" sz="3000" dirty="0" smtClean="0">
                <a:ea typeface="+mn-ea"/>
              </a:rPr>
              <a:t>第</a:t>
            </a:r>
            <a:r>
              <a:rPr lang="en-US" altLang="zh-CN" sz="3000" dirty="0" smtClean="0">
                <a:ea typeface="+mn-ea"/>
              </a:rPr>
              <a:t>6.1.2</a:t>
            </a:r>
            <a:r>
              <a:rPr lang="zh-CN" altLang="zh-CN" sz="3000" dirty="0" smtClean="0">
                <a:ea typeface="+mn-ea"/>
              </a:rPr>
              <a:t>条 ：配电线路</a:t>
            </a:r>
            <a:r>
              <a:rPr lang="zh-CN" altLang="en-US" sz="3000" dirty="0" smtClean="0">
                <a:ea typeface="+mn-ea"/>
              </a:rPr>
              <a:t>装设</a:t>
            </a:r>
            <a:r>
              <a:rPr lang="zh-CN" altLang="zh-CN" sz="3000" dirty="0" smtClean="0">
                <a:ea typeface="+mn-ea"/>
              </a:rPr>
              <a:t>的上下级保护电器，其动作</a:t>
            </a:r>
            <a:r>
              <a:rPr lang="zh-CN" altLang="en-US" sz="3000" dirty="0" smtClean="0">
                <a:ea typeface="+mn-ea"/>
              </a:rPr>
              <a:t>特性</a:t>
            </a:r>
            <a:r>
              <a:rPr lang="zh-CN" altLang="zh-CN" sz="3000" dirty="0" smtClean="0">
                <a:ea typeface="+mn-ea"/>
              </a:rPr>
              <a:t>应具有选择</a:t>
            </a:r>
            <a:r>
              <a:rPr lang="zh-CN" altLang="en-US" sz="3000" dirty="0" smtClean="0">
                <a:ea typeface="+mn-ea"/>
              </a:rPr>
              <a:t>性，且</a:t>
            </a:r>
            <a:r>
              <a:rPr lang="zh-CN" altLang="zh-CN" sz="3000" dirty="0" smtClean="0">
                <a:ea typeface="+mn-ea"/>
              </a:rPr>
              <a:t>各级之间应能协调配合</a:t>
            </a:r>
            <a:r>
              <a:rPr lang="zh-CN" altLang="en-US" sz="3000" dirty="0" smtClean="0">
                <a:ea typeface="+mn-ea"/>
              </a:rPr>
              <a:t>。非重要负荷的保护电气，可采用部分选择性或无选择性切断。</a:t>
            </a:r>
            <a:r>
              <a:rPr lang="zh-CN" altLang="zh-CN" sz="3000" dirty="0" smtClean="0">
                <a:ea typeface="+mn-ea"/>
              </a:rPr>
              <a:t>此条文明确了保护选择的重要性和采用原则， 但在工程设计中，保护选择性往往被忽视</a:t>
            </a:r>
            <a:r>
              <a:rPr lang="zh-CN" altLang="en-US" sz="3000" dirty="0" smtClean="0">
                <a:ea typeface="+mn-ea"/>
              </a:rPr>
              <a:t>。</a:t>
            </a:r>
            <a:endParaRPr lang="en-US" altLang="zh-CN" sz="3000" dirty="0" smtClean="0">
              <a:ea typeface="+mn-ea"/>
            </a:endParaRPr>
          </a:p>
          <a:p>
            <a:pPr marL="0">
              <a:lnSpc>
                <a:spcPct val="120000"/>
              </a:lnSpc>
              <a:buNone/>
            </a:pPr>
            <a:r>
              <a:rPr lang="en-US" altLang="zh-CN" sz="3000" dirty="0" smtClean="0">
                <a:ea typeface="+mn-ea"/>
              </a:rPr>
              <a:t>    </a:t>
            </a:r>
            <a:r>
              <a:rPr lang="zh-CN" altLang="zh-CN" sz="3000" dirty="0" smtClean="0">
                <a:ea typeface="+mn-ea"/>
              </a:rPr>
              <a:t>例如某工程设计的消</a:t>
            </a:r>
            <a:r>
              <a:rPr lang="zh-CN" altLang="en-US" sz="3000" dirty="0" smtClean="0">
                <a:ea typeface="+mn-ea"/>
              </a:rPr>
              <a:t>火栓控制箱系统图如下：</a:t>
            </a:r>
            <a:endParaRPr lang="en-US" altLang="zh-CN" sz="3000" dirty="0" smtClean="0">
              <a:ea typeface="+mn-ea"/>
            </a:endParaRPr>
          </a:p>
          <a:p>
            <a:pPr>
              <a:buNone/>
            </a:pPr>
            <a:endParaRPr lang="en-US" altLang="zh-CN" sz="2800" dirty="0" smtClean="0">
              <a:latin typeface="+mj-lt"/>
              <a:ea typeface="+mj-ea"/>
              <a:cs typeface="+mj-cs"/>
            </a:endParaRPr>
          </a:p>
          <a:p>
            <a:pPr>
              <a:buNone/>
            </a:pPr>
            <a:endParaRPr lang="zh-CN" altLang="en-US" sz="2800" dirty="0" smtClean="0">
              <a:latin typeface="+mj-lt"/>
              <a:ea typeface="+mj-ea"/>
              <a:cs typeface="+mj-cs"/>
            </a:endParaRPr>
          </a:p>
        </p:txBody>
      </p:sp>
      <p:pic>
        <p:nvPicPr>
          <p:cNvPr id="4" name="Picture 4" descr="标志名称组合"/>
          <p:cNvPicPr>
            <a:picLocks noChangeAspect="1" noChangeArrowheads="1"/>
          </p:cNvPicPr>
          <p:nvPr/>
        </p:nvPicPr>
        <p:blipFill>
          <a:blip r:embed="rId2" cstate="print">
            <a:lum bright="42000" contrast="-6000"/>
          </a:blip>
          <a:srcRect/>
          <a:stretch>
            <a:fillRect/>
          </a:stretch>
        </p:blipFill>
        <p:spPr bwMode="auto">
          <a:xfrm>
            <a:off x="571472" y="6286520"/>
            <a:ext cx="3714776" cy="463708"/>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descr="S2)_IBZV7O)Z{S39V12JK3J.png"/>
          <p:cNvPicPr>
            <a:picLocks noGrp="1" noChangeAspect="1"/>
          </p:cNvPicPr>
          <p:nvPr>
            <p:ph idx="1"/>
          </p:nvPr>
        </p:nvPicPr>
        <p:blipFill>
          <a:blip r:embed="rId2" cstate="print"/>
          <a:stretch>
            <a:fillRect/>
          </a:stretch>
        </p:blipFill>
        <p:spPr>
          <a:xfrm>
            <a:off x="857224" y="1500174"/>
            <a:ext cx="7429500" cy="3571900"/>
          </a:xfrm>
          <a:prstGeom prst="rect">
            <a:avLst/>
          </a:prstGeom>
        </p:spPr>
      </p:pic>
      <p:pic>
        <p:nvPicPr>
          <p:cNvPr id="3" name="Picture 4" descr="标志名称组合"/>
          <p:cNvPicPr>
            <a:picLocks noChangeAspect="1" noChangeArrowheads="1"/>
          </p:cNvPicPr>
          <p:nvPr/>
        </p:nvPicPr>
        <p:blipFill>
          <a:blip r:embed="rId3" cstate="print">
            <a:lum bright="42000" contrast="-6000"/>
          </a:blip>
          <a:srcRect/>
          <a:stretch>
            <a:fillRect/>
          </a:stretch>
        </p:blipFill>
        <p:spPr bwMode="auto">
          <a:xfrm>
            <a:off x="571472" y="6072206"/>
            <a:ext cx="3714776" cy="46370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71480"/>
            <a:ext cx="8229600" cy="5554683"/>
          </a:xfrm>
        </p:spPr>
        <p:txBody>
          <a:bodyPr/>
          <a:lstStyle/>
          <a:p>
            <a:pPr marL="0">
              <a:buNone/>
            </a:pPr>
            <a:r>
              <a:rPr lang="zh-CN" altLang="en-US" sz="2800" dirty="0" smtClean="0"/>
              <a:t>   </a:t>
            </a:r>
            <a:r>
              <a:rPr lang="zh-CN" altLang="en-US" sz="2800" dirty="0" smtClean="0">
                <a:ea typeface="+mn-ea"/>
              </a:rPr>
              <a:t>已知：</a:t>
            </a:r>
            <a:r>
              <a:rPr lang="zh-CN" altLang="zh-CN" sz="2800" dirty="0" smtClean="0">
                <a:ea typeface="+mn-ea"/>
              </a:rPr>
              <a:t>变压器容量为</a:t>
            </a:r>
            <a:r>
              <a:rPr lang="en-US" altLang="zh-CN" sz="2800" dirty="0" smtClean="0">
                <a:ea typeface="+mn-ea"/>
              </a:rPr>
              <a:t>1600kVA</a:t>
            </a:r>
            <a:r>
              <a:rPr lang="zh-CN" altLang="zh-CN" sz="2800" dirty="0" smtClean="0">
                <a:ea typeface="+mn-ea"/>
              </a:rPr>
              <a:t>，供电距离为</a:t>
            </a:r>
            <a:r>
              <a:rPr lang="en-US" altLang="zh-CN" sz="2800" dirty="0" smtClean="0">
                <a:ea typeface="+mn-ea"/>
              </a:rPr>
              <a:t>50m</a:t>
            </a:r>
            <a:r>
              <a:rPr lang="zh-CN" altLang="zh-CN" sz="2800" dirty="0" smtClean="0">
                <a:ea typeface="+mn-ea"/>
              </a:rPr>
              <a:t>，</a:t>
            </a:r>
            <a:r>
              <a:rPr lang="en-US" altLang="zh-CN" sz="2800" dirty="0" smtClean="0">
                <a:ea typeface="+mn-ea"/>
              </a:rPr>
              <a:t>  </a:t>
            </a:r>
            <a:r>
              <a:rPr lang="zh-CN" altLang="zh-CN" sz="2800" dirty="0" smtClean="0">
                <a:ea typeface="+mn-ea"/>
              </a:rPr>
              <a:t>进线电缆截面为</a:t>
            </a:r>
            <a:r>
              <a:rPr lang="en-US" altLang="zh-CN" sz="2800" dirty="0" smtClean="0">
                <a:ea typeface="+mn-ea"/>
              </a:rPr>
              <a:t>70mm2</a:t>
            </a:r>
            <a:r>
              <a:rPr lang="zh-CN" altLang="zh-CN" sz="2800" dirty="0" smtClean="0">
                <a:ea typeface="+mn-ea"/>
              </a:rPr>
              <a:t>，</a:t>
            </a:r>
            <a:r>
              <a:rPr lang="en-US" altLang="zh-CN" sz="2800" dirty="0" smtClean="0">
                <a:ea typeface="+mn-ea"/>
              </a:rPr>
              <a:t/>
            </a:r>
            <a:br>
              <a:rPr lang="en-US" altLang="zh-CN" sz="2800" dirty="0" smtClean="0">
                <a:ea typeface="+mn-ea"/>
              </a:rPr>
            </a:br>
            <a:r>
              <a:rPr lang="en-US" altLang="zh-CN" sz="2800" dirty="0" smtClean="0">
                <a:ea typeface="+mn-ea"/>
              </a:rPr>
              <a:t>    </a:t>
            </a:r>
            <a:r>
              <a:rPr lang="zh-CN" altLang="zh-CN" sz="2800" dirty="0" smtClean="0">
                <a:ea typeface="+mn-ea"/>
              </a:rPr>
              <a:t>配电箱主开关为</a:t>
            </a:r>
            <a:r>
              <a:rPr lang="en-US" altLang="zh-CN" sz="2800" dirty="0" smtClean="0">
                <a:ea typeface="+mn-ea"/>
              </a:rPr>
              <a:t>NSX-160F</a:t>
            </a:r>
            <a:r>
              <a:rPr lang="zh-CN" altLang="zh-CN" sz="2800" dirty="0" smtClean="0">
                <a:ea typeface="+mn-ea"/>
              </a:rPr>
              <a:t>，</a:t>
            </a:r>
            <a:r>
              <a:rPr lang="en-US" altLang="zh-CN" sz="2800" dirty="0" smtClean="0">
                <a:ea typeface="+mn-ea"/>
              </a:rPr>
              <a:t>125A</a:t>
            </a:r>
            <a:r>
              <a:rPr lang="zh-CN" altLang="zh-CN" sz="2800" dirty="0" smtClean="0">
                <a:ea typeface="+mn-ea"/>
              </a:rPr>
              <a:t>，电磁脱扣；分开关为</a:t>
            </a:r>
            <a:r>
              <a:rPr lang="en-US" altLang="zh-CN" sz="2800" dirty="0" smtClean="0">
                <a:ea typeface="+mn-ea"/>
              </a:rPr>
              <a:t>NSX-100F</a:t>
            </a:r>
            <a:r>
              <a:rPr lang="zh-CN" altLang="zh-CN" sz="2800" dirty="0" smtClean="0">
                <a:ea typeface="+mn-ea"/>
              </a:rPr>
              <a:t>，</a:t>
            </a:r>
            <a:r>
              <a:rPr lang="en-US" altLang="zh-CN" sz="2800" dirty="0" smtClean="0">
                <a:ea typeface="+mn-ea"/>
              </a:rPr>
              <a:t>100A</a:t>
            </a:r>
            <a:r>
              <a:rPr lang="zh-CN" altLang="en-US" sz="2800" dirty="0" smtClean="0">
                <a:ea typeface="+mn-ea"/>
              </a:rPr>
              <a:t>，电磁脱扣。</a:t>
            </a:r>
            <a:endParaRPr lang="en-US" altLang="zh-CN" sz="2800" dirty="0" smtClean="0">
              <a:ea typeface="+mn-ea"/>
            </a:endParaRPr>
          </a:p>
          <a:p>
            <a:pPr marL="0">
              <a:buNone/>
            </a:pPr>
            <a:r>
              <a:rPr lang="en-US" altLang="zh-CN" sz="2800" dirty="0" smtClean="0"/>
              <a:t>   </a:t>
            </a:r>
            <a:r>
              <a:rPr lang="zh-CN" altLang="zh-CN" sz="2800" dirty="0" smtClean="0">
                <a:ea typeface="+mn-ea"/>
              </a:rPr>
              <a:t>经计算，配电箱分开关出线下端短路电流</a:t>
            </a:r>
            <a:r>
              <a:rPr lang="en-US" altLang="zh-CN" sz="2800" dirty="0" smtClean="0">
                <a:ea typeface="+mn-ea"/>
              </a:rPr>
              <a:t>Id=14kA</a:t>
            </a:r>
            <a:r>
              <a:rPr lang="zh-CN" altLang="zh-CN" sz="2800" dirty="0" smtClean="0">
                <a:ea typeface="+mn-ea"/>
              </a:rPr>
              <a:t>，查询</a:t>
            </a:r>
            <a:r>
              <a:rPr lang="en-US" altLang="zh-CN" sz="2800" dirty="0" smtClean="0">
                <a:ea typeface="+mn-ea"/>
              </a:rPr>
              <a:t>NSX</a:t>
            </a:r>
            <a:r>
              <a:rPr lang="zh-CN" altLang="zh-CN" sz="2800" dirty="0" smtClean="0">
                <a:ea typeface="+mn-ea"/>
              </a:rPr>
              <a:t>开关的保护选择性配合表如下表：</a:t>
            </a:r>
            <a:endParaRPr lang="en-US" altLang="zh-CN" sz="2800" dirty="0" smtClean="0">
              <a:ea typeface="+mn-ea"/>
            </a:endParaRPr>
          </a:p>
          <a:p>
            <a:endParaRPr lang="zh-CN" altLang="en-US" dirty="0"/>
          </a:p>
        </p:txBody>
      </p:sp>
      <p:pic>
        <p:nvPicPr>
          <p:cNvPr id="4" name="Picture 4" descr="标志名称组合"/>
          <p:cNvPicPr>
            <a:picLocks noChangeAspect="1" noChangeArrowheads="1"/>
          </p:cNvPicPr>
          <p:nvPr/>
        </p:nvPicPr>
        <p:blipFill>
          <a:blip r:embed="rId2" cstate="print">
            <a:lum bright="42000" contrast="-6000"/>
          </a:blip>
          <a:srcRect/>
          <a:stretch>
            <a:fillRect/>
          </a:stretch>
        </p:blipFill>
        <p:spPr bwMode="auto">
          <a:xfrm>
            <a:off x="571472" y="6072206"/>
            <a:ext cx="3714776" cy="463708"/>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descr="YB%NC}~[1_)}FWF)X_NBRW7.png"/>
          <p:cNvPicPr>
            <a:picLocks noGrp="1" noChangeAspect="1"/>
          </p:cNvPicPr>
          <p:nvPr>
            <p:ph idx="1"/>
          </p:nvPr>
        </p:nvPicPr>
        <p:blipFill>
          <a:blip r:embed="rId2" cstate="print"/>
          <a:stretch>
            <a:fillRect/>
          </a:stretch>
        </p:blipFill>
        <p:spPr>
          <a:xfrm>
            <a:off x="457200" y="526690"/>
            <a:ext cx="8229600" cy="5501407"/>
          </a:xfrm>
        </p:spPr>
      </p:pic>
      <p:pic>
        <p:nvPicPr>
          <p:cNvPr id="6" name="Picture 4" descr="标志名称组合"/>
          <p:cNvPicPr>
            <a:picLocks noChangeAspect="1" noChangeArrowheads="1"/>
          </p:cNvPicPr>
          <p:nvPr/>
        </p:nvPicPr>
        <p:blipFill>
          <a:blip r:embed="rId3" cstate="print">
            <a:lum bright="42000" contrast="-6000"/>
          </a:blip>
          <a:srcRect/>
          <a:stretch>
            <a:fillRect/>
          </a:stretch>
        </p:blipFill>
        <p:spPr bwMode="auto">
          <a:xfrm>
            <a:off x="571472" y="6072206"/>
            <a:ext cx="3714776" cy="46370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71480"/>
            <a:ext cx="8229600" cy="5554683"/>
          </a:xfrm>
        </p:spPr>
        <p:txBody>
          <a:bodyPr>
            <a:normAutofit/>
          </a:bodyPr>
          <a:lstStyle/>
          <a:p>
            <a:pPr marL="0">
              <a:buNone/>
            </a:pPr>
            <a:r>
              <a:rPr lang="en-US" altLang="zh-CN" dirty="0" smtClean="0"/>
              <a:t>       </a:t>
            </a:r>
            <a:r>
              <a:rPr lang="zh-CN" altLang="zh-CN" sz="2800" dirty="0" smtClean="0">
                <a:ea typeface="+mn-ea"/>
              </a:rPr>
              <a:t>通过上表得知，</a:t>
            </a:r>
            <a:r>
              <a:rPr lang="zh-CN" altLang="en-US" sz="2800" dirty="0" smtClean="0">
                <a:ea typeface="+mn-ea"/>
              </a:rPr>
              <a:t>上级</a:t>
            </a:r>
            <a:r>
              <a:rPr lang="zh-CN" altLang="zh-CN" sz="2800" dirty="0" smtClean="0">
                <a:ea typeface="+mn-ea"/>
              </a:rPr>
              <a:t>开关</a:t>
            </a:r>
            <a:r>
              <a:rPr lang="en-US" altLang="zh-CN" sz="2800" dirty="0" smtClean="0">
                <a:ea typeface="+mn-ea"/>
              </a:rPr>
              <a:t>NSXF-160</a:t>
            </a:r>
            <a:r>
              <a:rPr lang="zh-CN" altLang="en-US" sz="2800" dirty="0" smtClean="0">
                <a:ea typeface="+mn-ea"/>
              </a:rPr>
              <a:t>，</a:t>
            </a:r>
            <a:r>
              <a:rPr lang="en-US" altLang="zh-CN" sz="2800" dirty="0" smtClean="0">
                <a:ea typeface="+mn-ea"/>
              </a:rPr>
              <a:t>125A</a:t>
            </a:r>
            <a:r>
              <a:rPr lang="zh-CN" altLang="zh-CN" sz="2800" dirty="0" smtClean="0">
                <a:ea typeface="+mn-ea"/>
              </a:rPr>
              <a:t>与</a:t>
            </a:r>
            <a:r>
              <a:rPr lang="zh-CN" altLang="en-US" sz="2800" dirty="0" smtClean="0">
                <a:ea typeface="+mn-ea"/>
              </a:rPr>
              <a:t>下级</a:t>
            </a:r>
            <a:r>
              <a:rPr lang="zh-CN" altLang="zh-CN" sz="2800" dirty="0" smtClean="0">
                <a:ea typeface="+mn-ea"/>
              </a:rPr>
              <a:t>开关</a:t>
            </a:r>
            <a:r>
              <a:rPr lang="en-US" altLang="zh-CN" sz="2800" dirty="0" smtClean="0">
                <a:ea typeface="+mn-ea"/>
              </a:rPr>
              <a:t>NSX-100F</a:t>
            </a:r>
            <a:r>
              <a:rPr lang="zh-CN" altLang="zh-CN" sz="2800" dirty="0" smtClean="0">
                <a:ea typeface="+mn-ea"/>
              </a:rPr>
              <a:t>，</a:t>
            </a:r>
            <a:r>
              <a:rPr lang="en-US" altLang="zh-CN" sz="2800" dirty="0" smtClean="0">
                <a:ea typeface="+mn-ea"/>
              </a:rPr>
              <a:t>100A</a:t>
            </a:r>
            <a:r>
              <a:rPr lang="zh-CN" altLang="zh-CN" sz="2800" dirty="0" smtClean="0">
                <a:ea typeface="+mn-ea"/>
              </a:rPr>
              <a:t>没有选择性，当一路分开关由于短路故障跳闸时，主开关与分开关会一起跳闸，</a:t>
            </a:r>
            <a:r>
              <a:rPr lang="zh-CN" altLang="en-US" sz="2800" dirty="0" smtClean="0">
                <a:ea typeface="+mn-ea"/>
              </a:rPr>
              <a:t>此时，如市电停电，仅有发电机供电时，</a:t>
            </a:r>
            <a:r>
              <a:rPr lang="zh-CN" altLang="zh-CN" sz="2800" dirty="0" smtClean="0">
                <a:ea typeface="+mn-ea"/>
              </a:rPr>
              <a:t>二台水泵将全部失电，两台水泵的一用一备形同虚设，火灾时消火栓泵失去灭火作用，造成严重的后果。</a:t>
            </a:r>
            <a:endParaRPr lang="en-US" altLang="zh-CN" sz="2800" dirty="0" smtClean="0">
              <a:ea typeface="+mn-ea"/>
            </a:endParaRPr>
          </a:p>
          <a:p>
            <a:pPr marL="0">
              <a:buNone/>
            </a:pPr>
            <a:r>
              <a:rPr lang="en-US" altLang="zh-CN" sz="2800" dirty="0" smtClean="0">
                <a:solidFill>
                  <a:srgbClr val="FF0000"/>
                </a:solidFill>
                <a:ea typeface="+mn-ea"/>
              </a:rPr>
              <a:t>3</a:t>
            </a:r>
            <a:r>
              <a:rPr lang="zh-CN" altLang="en-US" sz="2800" dirty="0" smtClean="0">
                <a:solidFill>
                  <a:srgbClr val="FF0000"/>
                </a:solidFill>
                <a:ea typeface="+mn-ea"/>
              </a:rPr>
              <a:t>、实现选择性配合的方法</a:t>
            </a:r>
            <a:endParaRPr lang="en-US" altLang="zh-CN" sz="2800" dirty="0" smtClean="0">
              <a:solidFill>
                <a:srgbClr val="FF0000"/>
              </a:solidFill>
              <a:ea typeface="+mn-ea"/>
            </a:endParaRPr>
          </a:p>
          <a:p>
            <a:pPr marL="0">
              <a:buNone/>
            </a:pPr>
            <a:r>
              <a:rPr lang="en-US" altLang="zh-CN" sz="2800" dirty="0" smtClean="0">
                <a:ea typeface="+mn-ea"/>
              </a:rPr>
              <a:t>a  </a:t>
            </a:r>
            <a:r>
              <a:rPr lang="zh-CN" altLang="en-US" sz="2800" dirty="0" smtClean="0">
                <a:ea typeface="+mn-ea"/>
              </a:rPr>
              <a:t>自然的选择性</a:t>
            </a:r>
            <a:endParaRPr lang="en-US" altLang="zh-CN" sz="2800" dirty="0" smtClean="0">
              <a:ea typeface="+mn-ea"/>
            </a:endParaRPr>
          </a:p>
          <a:p>
            <a:pPr marL="0">
              <a:buNone/>
            </a:pPr>
            <a:r>
              <a:rPr lang="en-US" altLang="zh-CN" sz="2800" dirty="0" smtClean="0">
                <a:ea typeface="+mn-ea"/>
              </a:rPr>
              <a:t>    </a:t>
            </a:r>
            <a:r>
              <a:rPr lang="zh-CN" altLang="zh-CN" sz="2800" dirty="0" smtClean="0">
                <a:ea typeface="+mn-ea"/>
              </a:rPr>
              <a:t>自然的选择性是指仅通过断路器的壳架电流及整定电流的级差来实现的选择性。</a:t>
            </a:r>
            <a:endParaRPr lang="en-US" altLang="zh-CN" sz="2800" dirty="0" smtClean="0">
              <a:ea typeface="+mn-ea"/>
            </a:endParaRPr>
          </a:p>
          <a:p>
            <a:pPr marL="0">
              <a:buNone/>
            </a:pPr>
            <a:r>
              <a:rPr lang="zh-CN" altLang="en-US" sz="2800" dirty="0" smtClean="0">
                <a:ea typeface="+mn-ea"/>
              </a:rPr>
              <a:t>    基本原则：熔断器</a:t>
            </a:r>
            <a:r>
              <a:rPr lang="en-US" altLang="zh-CN" sz="2800" dirty="0" smtClean="0">
                <a:ea typeface="+mn-ea"/>
              </a:rPr>
              <a:t>-1.6:1   </a:t>
            </a:r>
            <a:r>
              <a:rPr lang="zh-CN" altLang="en-US" sz="2800" dirty="0" smtClean="0">
                <a:ea typeface="+mn-ea"/>
              </a:rPr>
              <a:t>断路器</a:t>
            </a:r>
            <a:r>
              <a:rPr lang="en-US" altLang="zh-CN" sz="2800" dirty="0" smtClean="0">
                <a:ea typeface="+mn-ea"/>
              </a:rPr>
              <a:t>-2.5:1</a:t>
            </a:r>
          </a:p>
          <a:p>
            <a:pPr marL="0">
              <a:buNone/>
            </a:pPr>
            <a:endParaRPr lang="en-US" altLang="zh-CN" sz="2800" dirty="0" smtClean="0">
              <a:ea typeface="+mn-ea"/>
            </a:endParaRPr>
          </a:p>
          <a:p>
            <a:pPr marL="0">
              <a:buNone/>
            </a:pPr>
            <a:endParaRPr lang="zh-CN" altLang="en-US" sz="2800" dirty="0" smtClean="0">
              <a:ea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71481"/>
            <a:ext cx="8229600" cy="5357850"/>
          </a:xfrm>
        </p:spPr>
        <p:txBody>
          <a:bodyPr/>
          <a:lstStyle/>
          <a:p>
            <a:pPr lvl="0">
              <a:spcBef>
                <a:spcPct val="0"/>
              </a:spcBef>
              <a:buNone/>
            </a:pPr>
            <a:endParaRPr lang="zh-CN" altLang="zh-CN" sz="3600" b="1" dirty="0" smtClean="0"/>
          </a:p>
          <a:p>
            <a:pPr>
              <a:buFont typeface="Wingdings" pitchFamily="2" charset="2"/>
              <a:buChar char="u"/>
            </a:pPr>
            <a:endParaRPr lang="zh-CN" altLang="zh-CN" sz="3600" b="1" dirty="0" smtClean="0"/>
          </a:p>
          <a:p>
            <a:endParaRPr lang="zh-CN" altLang="en-US" dirty="0"/>
          </a:p>
        </p:txBody>
      </p:sp>
      <p:pic>
        <p:nvPicPr>
          <p:cNvPr id="4" name="Picture 4" descr="标志名称组合"/>
          <p:cNvPicPr>
            <a:picLocks noChangeAspect="1" noChangeArrowheads="1"/>
          </p:cNvPicPr>
          <p:nvPr/>
        </p:nvPicPr>
        <p:blipFill>
          <a:blip r:embed="rId2" cstate="print">
            <a:lum bright="42000" contrast="-6000"/>
          </a:blip>
          <a:srcRect/>
          <a:stretch>
            <a:fillRect/>
          </a:stretch>
        </p:blipFill>
        <p:spPr bwMode="auto">
          <a:xfrm>
            <a:off x="357158" y="6072206"/>
            <a:ext cx="4454525" cy="428625"/>
          </a:xfrm>
          <a:prstGeom prst="rect">
            <a:avLst/>
          </a:prstGeom>
          <a:noFill/>
          <a:ln w="9525">
            <a:noFill/>
            <a:miter lim="800000"/>
            <a:headEnd/>
            <a:tailEnd/>
          </a:ln>
        </p:spPr>
      </p:pic>
      <p:sp>
        <p:nvSpPr>
          <p:cNvPr id="5" name="矩形 4"/>
          <p:cNvSpPr/>
          <p:nvPr/>
        </p:nvSpPr>
        <p:spPr>
          <a:xfrm>
            <a:off x="642910" y="500043"/>
            <a:ext cx="7858180" cy="6186309"/>
          </a:xfrm>
          <a:prstGeom prst="rect">
            <a:avLst/>
          </a:prstGeom>
        </p:spPr>
        <p:txBody>
          <a:bodyPr wrap="square">
            <a:spAutoFit/>
          </a:bodyPr>
          <a:lstStyle/>
          <a:p>
            <a:pPr>
              <a:buNone/>
            </a:pPr>
            <a:r>
              <a:rPr lang="en-US" altLang="zh-CN" sz="2800" dirty="0" smtClean="0"/>
              <a:t>    </a:t>
            </a:r>
          </a:p>
          <a:p>
            <a:pPr>
              <a:buNone/>
            </a:pPr>
            <a:endParaRPr lang="en-US" altLang="zh-CN" sz="2800" dirty="0" smtClean="0"/>
          </a:p>
          <a:p>
            <a:pPr>
              <a:buNone/>
            </a:pPr>
            <a:endParaRPr lang="en-US" altLang="zh-CN" sz="2800" dirty="0" smtClean="0"/>
          </a:p>
          <a:p>
            <a:pPr>
              <a:buNone/>
            </a:pPr>
            <a:endParaRPr lang="en-US" altLang="zh-CN" sz="2800" dirty="0" smtClean="0"/>
          </a:p>
          <a:p>
            <a:pPr>
              <a:buNone/>
            </a:pPr>
            <a:endParaRPr lang="en-US" altLang="zh-CN" sz="2800" dirty="0" smtClean="0"/>
          </a:p>
          <a:p>
            <a:pPr>
              <a:buNone/>
            </a:pPr>
            <a:endParaRPr lang="en-US" altLang="zh-CN" sz="2800" dirty="0" smtClean="0"/>
          </a:p>
          <a:p>
            <a:pPr>
              <a:buNone/>
            </a:pPr>
            <a:endParaRPr lang="en-US" altLang="zh-CN" sz="2800" dirty="0" smtClean="0"/>
          </a:p>
          <a:p>
            <a:pPr>
              <a:buNone/>
            </a:pPr>
            <a:endParaRPr lang="en-US" altLang="zh-CN" sz="2800" dirty="0" smtClean="0"/>
          </a:p>
          <a:p>
            <a:pPr>
              <a:buNone/>
            </a:pPr>
            <a:r>
              <a:rPr lang="zh-CN" altLang="en-US" sz="2800" dirty="0" smtClean="0"/>
              <a:t>    </a:t>
            </a:r>
            <a:endParaRPr lang="en-US" altLang="zh-CN" sz="2800" dirty="0" smtClean="0"/>
          </a:p>
          <a:p>
            <a:pPr>
              <a:buNone/>
            </a:pPr>
            <a:r>
              <a:rPr lang="zh-CN" altLang="en-US" sz="2800" dirty="0" smtClean="0"/>
              <a:t>按照上面的条件，刚才的案例进行重新修改，</a:t>
            </a:r>
            <a:endParaRPr lang="en-US" altLang="zh-CN" sz="2800" dirty="0" smtClean="0"/>
          </a:p>
          <a:p>
            <a:pPr>
              <a:buNone/>
            </a:pPr>
            <a:r>
              <a:rPr lang="zh-CN" altLang="en-US" sz="2800" dirty="0" smtClean="0"/>
              <a:t>就能满足选择性的要求。</a:t>
            </a:r>
            <a:endParaRPr lang="en-US" altLang="zh-CN" sz="2800" dirty="0" smtClean="0"/>
          </a:p>
          <a:p>
            <a:endParaRPr lang="en-US" altLang="zh-CN" sz="2800" dirty="0" smtClean="0"/>
          </a:p>
          <a:p>
            <a:pPr>
              <a:buNone/>
            </a:pPr>
            <a:endParaRPr lang="en-US" altLang="zh-CN" sz="2800" dirty="0" smtClean="0"/>
          </a:p>
          <a:p>
            <a:pPr>
              <a:buNone/>
            </a:pPr>
            <a:endParaRPr lang="zh-CN" altLang="zh-CN" sz="3200" dirty="0" smtClean="0"/>
          </a:p>
        </p:txBody>
      </p:sp>
      <p:pic>
        <p:nvPicPr>
          <p:cNvPr id="8" name="图片 7" descr="4]K1]V1M(9}15PX_7S%}0~7.png"/>
          <p:cNvPicPr>
            <a:picLocks noChangeAspect="1"/>
          </p:cNvPicPr>
          <p:nvPr/>
        </p:nvPicPr>
        <p:blipFill>
          <a:blip r:embed="rId3" cstate="print"/>
          <a:stretch>
            <a:fillRect/>
          </a:stretch>
        </p:blipFill>
        <p:spPr>
          <a:xfrm>
            <a:off x="785786" y="500043"/>
            <a:ext cx="7715304" cy="3429024"/>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经典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2979</TotalTime>
  <Words>829</Words>
  <Application>Microsoft Office PowerPoint</Application>
  <PresentationFormat>全屏显示(4:3)</PresentationFormat>
  <Paragraphs>61</Paragraphs>
  <Slides>17</Slides>
  <Notes>1</Notes>
  <HiddenSlides>0</HiddenSlides>
  <MMClips>0</MMClips>
  <ScaleCrop>false</ScaleCrop>
  <HeadingPairs>
    <vt:vector size="4" baseType="variant">
      <vt:variant>
        <vt:lpstr>主题</vt:lpstr>
      </vt:variant>
      <vt:variant>
        <vt:i4>1</vt:i4>
      </vt:variant>
      <vt:variant>
        <vt:lpstr>幻灯片标题</vt:lpstr>
      </vt:variant>
      <vt:variant>
        <vt:i4>17</vt:i4>
      </vt:variant>
    </vt:vector>
  </HeadingPairs>
  <TitlesOfParts>
    <vt:vector size="18" baseType="lpstr">
      <vt:lpstr>Office 主题</vt:lpstr>
      <vt:lpstr>隔离开关在选择性配合中的应用</vt:lpstr>
      <vt:lpstr>       1、选择性的定义       选择性是指保护装置之间的协调配合，使电网任一点的故障可以并仅有直接上一级断路器动作。 a  完全选择性     故障点的所有故障电流值，从过载到非电阻短路电流，均有下一级断路器动作，上一级断路器不动作。  b 部分选择性     如果全短路故障电流情况下，不能满足完全选择性，但是可能在某一较低故障值时（选择性极 限值）上、下级具有选择性，则称为部分选择性。 c 无选择性       </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消防线路防火保护的探讨</dc:title>
  <dc:creator>lizhong</dc:creator>
  <cp:lastModifiedBy>lizhong</cp:lastModifiedBy>
  <cp:revision>267</cp:revision>
  <dcterms:created xsi:type="dcterms:W3CDTF">2015-11-12T02:47:19Z</dcterms:created>
  <dcterms:modified xsi:type="dcterms:W3CDTF">2016-09-01T08:56:38Z</dcterms:modified>
</cp:coreProperties>
</file>